
<file path=[Content_Types].xml><?xml version="1.0" encoding="utf-8"?>
<Types xmlns="http://schemas.openxmlformats.org/package/2006/content-types">
  <Default Extension="bin" ContentType="image/unknown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4"/>
  </p:notesMasterIdLst>
  <p:sldIdLst>
    <p:sldId id="256" r:id="rId2"/>
    <p:sldId id="258" r:id="rId3"/>
    <p:sldId id="259" r:id="rId4"/>
    <p:sldId id="290" r:id="rId5"/>
    <p:sldId id="324" r:id="rId6"/>
    <p:sldId id="325" r:id="rId7"/>
    <p:sldId id="350" r:id="rId8"/>
    <p:sldId id="304" r:id="rId9"/>
    <p:sldId id="305" r:id="rId10"/>
    <p:sldId id="306" r:id="rId11"/>
    <p:sldId id="307" r:id="rId12"/>
    <p:sldId id="308" r:id="rId13"/>
    <p:sldId id="309" r:id="rId14"/>
    <p:sldId id="310" r:id="rId15"/>
    <p:sldId id="322" r:id="rId16"/>
    <p:sldId id="311" r:id="rId17"/>
    <p:sldId id="312" r:id="rId18"/>
    <p:sldId id="298" r:id="rId19"/>
    <p:sldId id="334" r:id="rId20"/>
    <p:sldId id="282" r:id="rId21"/>
    <p:sldId id="343" r:id="rId22"/>
    <p:sldId id="283" r:id="rId23"/>
    <p:sldId id="389" r:id="rId24"/>
    <p:sldId id="299" r:id="rId25"/>
    <p:sldId id="344" r:id="rId26"/>
    <p:sldId id="349" r:id="rId27"/>
    <p:sldId id="352" r:id="rId28"/>
    <p:sldId id="353" r:id="rId29"/>
    <p:sldId id="354" r:id="rId30"/>
    <p:sldId id="355" r:id="rId31"/>
    <p:sldId id="337" r:id="rId32"/>
    <p:sldId id="345" r:id="rId33"/>
    <p:sldId id="358" r:id="rId34"/>
    <p:sldId id="359" r:id="rId35"/>
    <p:sldId id="361" r:id="rId36"/>
    <p:sldId id="364" r:id="rId37"/>
    <p:sldId id="362" r:id="rId38"/>
    <p:sldId id="365" r:id="rId39"/>
    <p:sldId id="357" r:id="rId40"/>
    <p:sldId id="366" r:id="rId41"/>
    <p:sldId id="369" r:id="rId42"/>
    <p:sldId id="370" r:id="rId43"/>
    <p:sldId id="275" r:id="rId44"/>
    <p:sldId id="327" r:id="rId45"/>
    <p:sldId id="328" r:id="rId46"/>
    <p:sldId id="377" r:id="rId47"/>
    <p:sldId id="313" r:id="rId48"/>
    <p:sldId id="314" r:id="rId49"/>
    <p:sldId id="339" r:id="rId50"/>
    <p:sldId id="340" r:id="rId51"/>
    <p:sldId id="318" r:id="rId52"/>
    <p:sldId id="319" r:id="rId53"/>
    <p:sldId id="371" r:id="rId54"/>
    <p:sldId id="372" r:id="rId55"/>
    <p:sldId id="374" r:id="rId56"/>
    <p:sldId id="375" r:id="rId57"/>
    <p:sldId id="378" r:id="rId58"/>
    <p:sldId id="381" r:id="rId59"/>
    <p:sldId id="383" r:id="rId60"/>
    <p:sldId id="382" r:id="rId61"/>
    <p:sldId id="384" r:id="rId62"/>
    <p:sldId id="385" r:id="rId63"/>
    <p:sldId id="279" r:id="rId64"/>
    <p:sldId id="346" r:id="rId65"/>
    <p:sldId id="379" r:id="rId66"/>
    <p:sldId id="380" r:id="rId67"/>
    <p:sldId id="376" r:id="rId68"/>
    <p:sldId id="390" r:id="rId69"/>
    <p:sldId id="284" r:id="rId70"/>
    <p:sldId id="289" r:id="rId71"/>
    <p:sldId id="287" r:id="rId72"/>
    <p:sldId id="288" r:id="rId7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B35"/>
    <a:srgbClr val="0A1E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Estilo com Tema 1 - Ênfas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5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C59277-217D-465F-8650-A52F553148BB}" type="datetimeFigureOut">
              <a:rPr lang="pt-BR" smtClean="0"/>
              <a:t>28/07/2026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530D21-0DCB-4B68-B8E5-5B38D218375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69164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52AB44-9571-22C4-BCB6-ED9C5333E9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D45EA42-5132-7E5F-F5D4-3F8F42E360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46260E0-2E0C-90F7-30B7-9A8EAB93F2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2BCF68-5628-5D7A-E14B-6E16D6B0CE4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6948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0C2113-10B3-2E8F-CCD1-F60E37114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721529-58D3-0F0C-B283-A20020A27C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65B7919-8B35-105C-9F33-490461761E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FF712A-8B9A-891B-20E0-A7BE930A5EC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0252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24B5E0-2361-6B3C-94BB-182AE34B27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C471248-6934-AE3B-A854-1B8BF3188B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AB8FF52-CE65-85C4-9D40-E3EA72DC76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E45C98-E3C8-DA8C-22C0-3B3CB25C918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4045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E59B47-1184-60B8-4312-ACD2090C93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738935F-6F0D-AF9C-E4DD-AD6A1CF93D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09841CE-02E3-3459-02DD-B717C10C45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C47288-9810-D2F0-6CEE-27B9C7545B3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0904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4DF930-909B-45F1-CCC1-4EBF2E2381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7363E38-4CB3-8E75-56B5-DD91473449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46CACF9-BE90-A785-09CE-54B1525FC0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B1A67E-0073-36D2-45AA-2D8F6F79D88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4225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E964EF-7C0D-05CE-491E-378D35F679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ABBF7FB-36E7-F437-6F7C-2FD39AE078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2DBA6B2-B81E-3C60-2CFD-AD332C030F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F24C9E-16C7-CE8C-4631-76DD40A84C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23851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75396B-2C9A-B562-75A1-354AB75783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EFFC71F-61BC-5483-EF40-CDFF924941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F5121F-17A3-B3C2-6483-EE3507575D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9D7B3A-8395-D300-B293-DAC022F56A5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29099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4B5FF6-4861-1E92-B873-819B9AE53B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D76EAEB-D2BD-8E6A-73C3-42FC14E7C7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9BD3160-A226-58E2-B9AD-752247CF99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752B05-FDC4-A913-CE60-96AA4A3C93B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7221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2F4B43-7FA2-E728-8985-AC040A252F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2FBCBCA-EA43-F999-8B41-F2C87E79FA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4BF34CD-5B3B-6102-4DDC-A8F3A5DBF6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FC0F81-816C-7406-2F03-384B940EDAA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37969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83C9F7-94CB-C6CF-E59B-5A27C3C3CD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B0A4EB1-0F5F-6D42-4D12-382C82BF5C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EA2B840-53E0-A3F4-FB28-BC7EB18CAA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3021F6-1A9C-E28F-89A7-B16CD13C192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5854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1C3F2E-5D00-2CA1-FC67-2CF543EE6B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8173065-A28D-6405-193D-92A8341254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96D7B59-D6CE-BF35-DEA2-832914FD12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5E51FC-ACCE-A279-4BE6-8F189AE6CB0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90960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38F642-165B-38AE-9F30-293CB836D8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B8C1EE1-E20C-AAD9-D2D9-1F2CD6F993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BB28D3-AEAF-8226-969D-3B9A2CED8B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A50A7D-4D4D-7E25-85F0-3A3240A9A4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87831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7220CD-53ED-CC28-9B5D-2931B8B09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ACA482F-E0A2-DA36-8D80-100A874197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32D187C-7F95-1363-D213-B6DF966ABB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2F976D-3B5A-E776-0C24-F55ADCCE86B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42002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D80A9B-6974-A698-00FE-5CFADBD233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5263510-C3C0-DCFD-289E-23A3DF6E5E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B33A9B8-0399-030D-96FB-DE7BDBBA87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1AF500-8E9D-52C9-DAE3-C146A4AE488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66457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5069FC-D823-C809-AC32-5BEB676D30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86BB819-E994-9549-ECC8-ADFEC1B711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B5FB936-307B-4E89-C53B-E72077BA9A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99EFA6-B38B-6BD2-4E20-F3AEC0E9556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11546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DAEAC4-224A-486E-F590-3EB587D30E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A4124E4-4158-6D24-DBE7-013F815374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8759455-E172-C6D7-F780-3EC141F2EB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592C8F-EB42-4C13-8501-3F187250F2F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81743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08DAE5-2FA9-DF4C-9444-CE805C335E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38606C1-B2A8-A12A-858E-1DAE959824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20A429A-60F7-B64A-BDD2-8821D5C173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94B3FB-DB7A-119B-722A-9B8A7D77343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99756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B68A6-CDB9-F10A-D5EF-64413DC9C5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702EDC-C13C-1240-9435-06BA0068A9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8F063FD-47F9-E759-DA3D-9401E9365E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0A62E3-27C1-FF17-9EF4-A01409010A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6483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C64D76-31B5-C561-1E22-333AAA3026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1E16259-5A8A-B3CC-63AF-908DD79DC1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AAAEA6A-36FA-261B-B287-41BC1C96F4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E4A5AC-F781-1B03-F902-A66E29791E0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62809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49BDFC-28E8-E6C1-51F4-4722198387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2D90F9A-E3BF-3C11-2EF3-39A8A27452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483E626-9C3A-5F59-4B68-CE5B0A48FA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581D42-C425-EFA1-8692-1826A4CCBAB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05422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12433E-8465-3B9C-A2B0-2150FB9B91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137B83A-1A89-45EF-1EC1-8D99177501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EF7977F-FFE8-E70B-7D7C-C4B9EFF0CC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28EA5D-3037-8D1C-B853-0522A504782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88777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F09421-400F-6940-4C52-ED845B5CE5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2853F61-E8B1-AA21-4EC1-20520EAF04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112C654-D1C1-0179-13F1-EF924D0384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134ACE-BC98-2823-0AE8-BD12F071EF1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14321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11A3D6-BA5A-0831-8797-BFC90ACF32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74E3BED-F5A0-2963-7FE3-B7D72D7B04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D2CE518-8428-1D5F-DCAB-84EC99C63C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EB540D-4108-0076-42F3-4A027D2537A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42759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CC3A4B-750A-9723-9B75-7C314B9B9F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9777CF4-E6C3-B0FB-76A8-AE228A4E68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E85B2BE-522E-37C3-982E-4CF0012E75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15607C-FCBF-36A9-0157-1CDC078CE87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24476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25A7AB-EE68-B548-142A-8F83876B04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2DA97A9-4FE0-4498-BF30-DFC06AB450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8B72C71-19C3-8CB3-9425-138F80A99E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726FB8-1B74-96C3-BA91-E62277EB272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17749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2036FB-1F5A-E67A-0E56-D1C6BA4A84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4A0E0E6-9DD3-EF63-3EC2-3A9ECFE51F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A947867-A83E-E5CE-4D31-2432366D1C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F47563-5604-9F72-B3D4-F1B5E12A54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22145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9C09B-0B16-C53C-4E74-9CDCC181B4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BAAE630-E70F-CD51-1760-7C92228315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1740B9D-CC96-1EF9-6B25-7AF9198AA0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37A42D-1501-6B88-A55F-C9F680A254F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18170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0FDB6-15CA-8987-D6B2-9970BBF5A0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491B2D1-C4B0-8155-5271-BB87DCE2C0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A481C06-D697-C0AF-F4C8-A336434FFD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BB97B6-71A7-9F1C-A4B7-D1ABFB3312B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5073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08CCB8-53CF-E6F1-B66B-5DDEC92381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C8F104F-AA88-40F7-48EC-65DB56CEC2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E8927E7-C36D-9F9F-CA04-DB5FE30553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1B5887-973E-4EC6-8E10-8B3F3B320D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50804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FB7F0E-3A2E-827D-51ED-161C21776F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51C976F-BA86-6987-72F7-8ACC2BDD3B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DD8889B-52DF-985A-2B03-C889181921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2684BE-D6D8-C1B1-965D-C01A515AB9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98203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AA3A97-5B66-0D18-F167-E73D0CB06C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DAC97C8-8A5B-8C34-5B56-E77A9FA9D4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97856ED-FD71-4551-90CB-39DBF50BCE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EFC8B0-DC43-378A-2AF0-0F90FDEB43D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92741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48DB01-C692-B436-68F1-439945FE73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6BE1D2-5309-7CBA-CB24-677E4C2A67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78CAD1E-E564-47D1-1E9B-A2630A4A44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C3AE7F-5D4C-EA66-EB2F-DA547B26361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45387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2B6AE4-C67C-EC5B-4D46-6045507477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1005651-3FC5-CB22-4F05-344326C4EF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C2E6693-D905-B2FE-5837-0BAFCB891E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B7E764-FA01-B56D-7390-66FD4D90368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469918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013D64-8B4B-23B8-A1F1-3287FC55B1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D59B78A-48BD-FFCC-6057-AE80423F1F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0879BC8-D689-488F-19E1-9E66170C83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BB73FF-4F9F-B5C1-6587-7CD1DDBA215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356592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D67749-837B-22EB-D1C8-022DEFA12B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AA5C527-F40E-3AA1-FF7B-D72C7A7A43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8C529C7-BB26-544A-CE0C-91DFE6D730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7E507C-46DD-F1CB-5F84-C2875B3A2D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619213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672829-1303-C141-036F-71CE5337F2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B4A5C25-83E6-391C-32AD-B989BF2A57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5ADFA12-850E-A75C-7F05-56ABFDA367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1D6D2F-A745-E64A-4485-F241AB82F36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709455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D37AB7-630F-491C-AE64-0631850742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BB54650-50F7-4B81-CFB6-4E88E75EFC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BBB26B2-344C-B720-C08A-39A20BC341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568A8C-3BFF-D77D-D280-7969C072DE7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246289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30259B-5FBB-5BE9-2C7B-3F0B10A975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90944FB-911C-3CF4-DE3B-CA2054B074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830615E-B26D-D165-8324-42089322DB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16C1F0-35DA-031B-E4D9-9DA9B49E272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09562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2E59B-1BEC-DCD6-11A0-7C1A479CFD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07E4BCC-6638-8EB2-BE8C-C0E7217280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6BD2D61-E0F5-53D6-3F66-3AF88CD1C5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1EC73D-AE78-0E42-CBA0-26112D0C10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850009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643C86-2DDC-70AD-8D4D-7316599B39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E15DEE5-F7E7-33D7-0432-466629C35C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5D46DB7-785E-5BD4-8520-6BB59EFD75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59FE6A-139F-0BD7-3A12-D636F3FFBC3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785932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8AEAFE-3879-A83D-D276-39EF5D5783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7AD06F8-BB34-D9F7-A4D5-EDF19FFC51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0EAC79D-1749-F641-61DB-EECAA8ED6E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74B8A1-00F1-EEDA-B913-A5E9340C88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823610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7074F6-98C9-C06A-BE6A-CB1C586647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533748E-68EF-B470-8AE4-5FCC050EFC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8162E92-7567-8E0B-C4A2-BD68C27DB9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8DC4CD-E439-5C3E-6972-04F356C17A4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155973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FE7B67-319E-12E4-7D1C-07F7EB6727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2A653AB-81E0-283E-67E7-882842FEF2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3F7AF4D-8464-13B5-A7DB-B71A7083FD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D7EA01-8A12-DB82-6B0F-971FBE30409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138733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2DBEA9-29E1-A5A7-35E4-9AD006CB5D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FC424D6-BD49-1755-D0DE-D4AFF2F4F2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FB4CAE9-E4E4-D4E6-455A-E0B1B0F6C1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FF3333-09BE-F649-0C7D-2B14ABE7A0F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401742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F053A9-B18A-5DAF-EBA1-FCAAAC783D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9EE81BF-F265-E502-09FB-7D5897179A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62FDAE5-856D-599F-071B-56EFBA67FF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244EF9-6786-022B-AC11-10608E99764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312686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CD2F38-87AA-A3C1-ABE7-8AE32F072D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782C88A-A670-39A1-E9B4-1587771D47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03E6319-5088-222E-0F2D-348D432A29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202551-81FE-C460-1648-87013A5C03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663921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05D996-609A-7D87-D324-7AC0A89A97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DF03BD3-47FB-F956-D2CA-F067B5A75C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F101565-1153-9EE7-B41A-2F512B28F1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DDCEF0-DE73-CC15-0929-6C2750BAC57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669037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600B48-BFB0-8932-86F7-7CDE19BA3D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AA52A9B-B9D9-221F-9757-FE78FDAA13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1ACC8ED-4EF5-7939-1ACD-F46BE38327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F4BB11-E975-6008-891D-831C14DFED3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759147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577A46-EB9A-F18B-853A-580960F494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2052BC-1631-ABF7-1ED9-3B933697A7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9283951-7F43-72B6-BCD1-B6B37695A2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7A6384-3FFD-580D-2828-F941E3A29A3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8487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2DD2C6-8E23-F519-D0B6-B6E46FE9D2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D7310FA-2FF0-FA6F-25D8-738FB8B349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404EBA2-796C-A061-72AF-B5068B5B0D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4E087A-45D1-A00E-C6B7-49CF9ADEE5C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13052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29DA1C-5CF4-210B-701D-C742282017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B8C1C8D-F732-DAD6-3B73-88035A787E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6472D6A-1719-8FAB-5153-D94FD9113B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5FCE8E-4F20-59F7-316D-7254B016D99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980815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A00A5F-AABF-64FE-276C-6AA1B7B6F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3E8E4EB-8E86-5F6C-4B93-0A66CEEBE5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0B1B305-8F5B-2F99-099B-777A8EA943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1D25F3-8145-4731-6A18-E8BD14DD42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667330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A8A070-299F-D4F7-1327-7E9782692C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8BE80E3-8EF6-6A57-13DE-E3CEEFD3FE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7E9F047-0F9A-130A-2221-A03BF0421C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6D938B-1E94-4E88-F8B9-7678685EEE4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946119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4D8B90-ABED-D42E-9ACF-B156459CDE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99C0BB1-3D48-84AA-9DE5-8D9EA66239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500C5B4-380B-A393-4CFA-19CCCF91CF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5404BB-7B3A-8A47-1A41-7A800F3C8DF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124600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6B2760-C915-9749-1E6A-7A5FED8973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A09229F-9FEE-E4E1-DA4E-8076578ECF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84EDC1A-6F70-E7C3-7D1C-B29030A332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199D48-AE47-B4F0-3AC2-8B07EBAA406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356487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174E0B-F41A-7A3A-134E-D810AA455F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CF01E42-08BA-7693-43C8-13A561C9F5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8C8DB7A-4265-0AE3-2111-2258553208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9085EE-96AC-F49B-3A7A-630518905EF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302175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1500A3-7B38-88E8-28D4-E9C245E320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51F37D3-EEC4-1951-551B-04BA216E32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E9B8EB2-44AA-A32B-0582-F88AEC7925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EFCEA8-E3A4-5A19-FC8F-540451DFE4F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3361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054D57-D642-5DF6-0272-15372F931B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4C3EA9C-9D3B-CAFE-C591-1517FADB48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AD560AD-BA3A-0755-53A7-6364405666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54F93A-9AC1-F76C-A43B-1B5E0D76BE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1649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CDB2F0-C9C4-68E8-7620-9266452F7E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67A1208-993B-BAF0-C642-739AD2455E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7AA8971-4D55-AFC0-4024-6D70C1FE1E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035F7F-6707-2FE5-0BE6-3DD0AA02191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5625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7BA15A-C3B2-98A1-8E9F-605D4AFA5B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992F301-C51C-458B-BF95-3A198BB19A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F598C43-8FE2-D38E-A970-CD25FBCEFC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12D87-82C4-4DF6-A502-C3EFB90697F4}" type="datetimeFigureOut">
              <a:rPr lang="pt-BR" smtClean="0"/>
              <a:t>28/07/2026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B853E99-8FC3-BF55-63C9-E255527CA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6D754CE-D09D-0FA4-6CA1-575D73D0E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8DA48-6162-4A3F-A534-C1E1158EEF5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62178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EF498E-8DFD-4487-7C0B-0E7851952D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CDE54BC-1FFE-FA71-7D08-A61F74F832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FAB7B09-D6E8-8119-2970-E8B9950EBD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12D87-82C4-4DF6-A502-C3EFB90697F4}" type="datetimeFigureOut">
              <a:rPr lang="pt-BR" smtClean="0"/>
              <a:t>28/07/2026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CE2E4F2-4BDD-5102-ACE0-EFA9CF5A4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B2FD239-6092-DF97-94B1-A80E703BA3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8DA48-6162-4A3F-A534-C1E1158EEF5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35639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826F2B4-0500-0D92-EF5A-64A285737A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C68E9992-D444-7DC8-9EA0-40CA2D995D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233E7FD-79E7-96FA-5721-38FD58F497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12D87-82C4-4DF6-A502-C3EFB90697F4}" type="datetimeFigureOut">
              <a:rPr lang="pt-BR" smtClean="0"/>
              <a:t>28/07/2026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A6B6B2C-B4E7-E808-D3EC-941B746CA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F1D2A56-3313-01B4-4787-EC358FCAF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8DA48-6162-4A3F-A534-C1E1158EEF5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590801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78365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856ADC-03F9-8AD4-BBFE-B9FA8DB1D1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7076E5A-5B81-9EC1-236E-FED4246516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F672BC3-C8BA-612C-F05E-B77127FD99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12D87-82C4-4DF6-A502-C3EFB90697F4}" type="datetimeFigureOut">
              <a:rPr lang="pt-BR" smtClean="0"/>
              <a:t>28/07/2026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5BCAA8A-45EA-F7E0-1409-885B509EF7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62CA757-2C19-DA66-4A35-066A839828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8DA48-6162-4A3F-A534-C1E1158EEF5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197831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B09F69-87DE-AFCA-E82F-30525F3CC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7BA5548-DDF6-F878-3FC0-5F672193E7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AFD4678-A30A-2F75-044A-1DD1DB6344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12D87-82C4-4DF6-A502-C3EFB90697F4}" type="datetimeFigureOut">
              <a:rPr lang="pt-BR" smtClean="0"/>
              <a:t>28/07/2026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E9C259E-9D33-0B1D-8DA6-00535C0BF8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0886339-2749-CE17-9A68-7E67B5E108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8DA48-6162-4A3F-A534-C1E1158EEF5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54100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AC786C8-9538-1504-CD86-B946F41273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D511EE8-1DE2-1FF1-D0A0-D02D561773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E1D7472-9262-988D-DC51-AFBD098C1A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9B2F6CE-A19E-7942-D89B-366B98E672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12D87-82C4-4DF6-A502-C3EFB90697F4}" type="datetimeFigureOut">
              <a:rPr lang="pt-BR" smtClean="0"/>
              <a:t>28/07/2026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3A3EB54-E2BC-A28D-F98C-374E3BCB4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2644781-3216-60A4-EBD0-07C606A82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8DA48-6162-4A3F-A534-C1E1158EEF5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8489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882657-0C34-E3C9-FD23-7FE4C3F1C3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5D94D44-D9B2-76D6-BED4-121852E146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5EE9E28F-F220-7A9C-2D47-36884F3D0B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865D4D4F-4A78-BE01-89F9-3F94CDCFAB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3EF31464-8B35-A380-19F0-13E20BCC7E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9D79585C-2484-6F2B-1E40-B1E7E14850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12D87-82C4-4DF6-A502-C3EFB90697F4}" type="datetimeFigureOut">
              <a:rPr lang="pt-BR" smtClean="0"/>
              <a:t>28/07/2026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9000747A-5DE2-D61A-2A73-7C3AADD15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466EF496-0D97-93AA-072C-4E9D217E2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8DA48-6162-4A3F-A534-C1E1158EEF5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940241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CD1205-AA1E-37DF-191C-72B71D8276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20CE2174-1E5A-E8CE-2D11-5F6DB9E719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12D87-82C4-4DF6-A502-C3EFB90697F4}" type="datetimeFigureOut">
              <a:rPr lang="pt-BR" smtClean="0"/>
              <a:t>28/07/2026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E4C5C0EE-F164-A59F-9812-A6A6A0C38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7FD37148-E0A2-2987-9645-3EA8DF62E8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8DA48-6162-4A3F-A534-C1E1158EEF5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901771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E191053F-E5B2-196D-C895-DCCA44872B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12D87-82C4-4DF6-A502-C3EFB90697F4}" type="datetimeFigureOut">
              <a:rPr lang="pt-BR" smtClean="0"/>
              <a:t>28/07/2026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00295703-51EE-CB37-017E-55E11EA7A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3D52769-2544-5ACD-2BA5-053DD2848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8DA48-6162-4A3F-A534-C1E1158EEF5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2345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099197-C0E4-3BA4-7FF8-26DE52D2E9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42D3322-DBA1-5959-6ADD-52AE913197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64D87497-926D-2301-60F8-ED3D25680F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113657B-A1D8-90FD-3E3C-26488F1CEE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12D87-82C4-4DF6-A502-C3EFB90697F4}" type="datetimeFigureOut">
              <a:rPr lang="pt-BR" smtClean="0"/>
              <a:t>28/07/2026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A66FDF7-176E-D1C3-3D20-0D76849D4B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5E773E9-83A7-34A9-484E-CF5ABACDE0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8DA48-6162-4A3F-A534-C1E1158EEF5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36071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3C35A5-8E92-6435-72FD-2E03CE2CE5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5EE5E49-C7E7-3E0C-75FC-E5B0522183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54BBC7A-BB52-FDA9-F4BB-0D9A9992FC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B7B2B13-C805-C0EF-019D-758338239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12D87-82C4-4DF6-A502-C3EFB90697F4}" type="datetimeFigureOut">
              <a:rPr lang="pt-BR" smtClean="0"/>
              <a:t>28/07/2026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E37C8D5-DEC1-EBE4-DE44-95F403A94A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D5B412F-2E3F-79BD-8864-AABE0B20AC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8DA48-6162-4A3F-A534-C1E1158EEF5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22968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98910FDC-1D85-B359-B8D2-99B95A628C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84F5B76-32A9-566B-9680-DC180F3026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DA5EFDC-B602-BE22-65BD-ACFD55EE5F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1612D87-82C4-4DF6-A502-C3EFB90697F4}" type="datetimeFigureOut">
              <a:rPr lang="pt-BR" smtClean="0"/>
              <a:t>28/07/2026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DA3F824-7F1E-6164-3958-41078B6BA0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8037284-B869-32C9-E792-4779FED370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078DA48-6162-4A3F-A534-C1E1158EEF5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62203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bin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7.png"/><Relationship Id="rId4" Type="http://schemas.openxmlformats.org/officeDocument/2006/relationships/image" Target="../media/image10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bin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8.png"/><Relationship Id="rId4" Type="http://schemas.openxmlformats.org/officeDocument/2006/relationships/image" Target="../media/image10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bin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9.png"/><Relationship Id="rId4" Type="http://schemas.openxmlformats.org/officeDocument/2006/relationships/image" Target="../media/image10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bin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0.png"/><Relationship Id="rId4" Type="http://schemas.openxmlformats.org/officeDocument/2006/relationships/image" Target="../media/image10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bin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1.png"/><Relationship Id="rId4" Type="http://schemas.openxmlformats.org/officeDocument/2006/relationships/image" Target="../media/image10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bin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10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bin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4.png"/><Relationship Id="rId4" Type="http://schemas.openxmlformats.org/officeDocument/2006/relationships/image" Target="../media/image10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bin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10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bin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7.png"/><Relationship Id="rId4" Type="http://schemas.openxmlformats.org/officeDocument/2006/relationships/image" Target="../media/image10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bin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bin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bin"/><Relationship Id="rId5" Type="http://schemas.openxmlformats.org/officeDocument/2006/relationships/image" Target="../media/image4.bin"/><Relationship Id="rId4" Type="http://schemas.openxmlformats.org/officeDocument/2006/relationships/image" Target="../media/image3.bin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bin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9.bin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11.bin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10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bin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5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bin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6.png"/><Relationship Id="rId4" Type="http://schemas.openxmlformats.org/officeDocument/2006/relationships/image" Target="../media/image35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bin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bin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bin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7.png"/><Relationship Id="rId4" Type="http://schemas.openxmlformats.org/officeDocument/2006/relationships/image" Target="../media/image10.bin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bin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8.png"/><Relationship Id="rId4" Type="http://schemas.openxmlformats.org/officeDocument/2006/relationships/image" Target="../media/image10.bin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bin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9.png"/><Relationship Id="rId4" Type="http://schemas.openxmlformats.org/officeDocument/2006/relationships/image" Target="../media/image10.bin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bin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0.png"/><Relationship Id="rId4" Type="http://schemas.openxmlformats.org/officeDocument/2006/relationships/image" Target="../media/image10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bin"/><Relationship Id="rId7" Type="http://schemas.openxmlformats.org/officeDocument/2006/relationships/image" Target="../media/image10.bin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bin"/><Relationship Id="rId5" Type="http://schemas.openxmlformats.org/officeDocument/2006/relationships/image" Target="../media/image8.bin"/><Relationship Id="rId4" Type="http://schemas.openxmlformats.org/officeDocument/2006/relationships/image" Target="../media/image7.bin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bin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1.png"/><Relationship Id="rId4" Type="http://schemas.openxmlformats.org/officeDocument/2006/relationships/image" Target="../media/image10.bin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bin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bin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bin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bin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bin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bin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bin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bin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bin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bin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bin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bin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bin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bin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bin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bin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bin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bin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bin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bin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bin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11.bin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10" Type="http://schemas.openxmlformats.org/officeDocument/2006/relationships/image" Target="../media/image50.png"/><Relationship Id="rId4" Type="http://schemas.openxmlformats.org/officeDocument/2006/relationships/image" Target="../media/image10.bin"/><Relationship Id="rId9" Type="http://schemas.openxmlformats.org/officeDocument/2006/relationships/image" Target="../media/image49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bin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2.bin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bin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6.png"/><Relationship Id="rId4" Type="http://schemas.openxmlformats.org/officeDocument/2006/relationships/image" Target="../media/image10.bin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bin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7.png"/><Relationship Id="rId4" Type="http://schemas.openxmlformats.org/officeDocument/2006/relationships/image" Target="../media/image10.bin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bin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bin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bin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10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bin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2.png"/><Relationship Id="rId4" Type="http://schemas.openxmlformats.org/officeDocument/2006/relationships/image" Target="../media/image10.bin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bin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2.png"/><Relationship Id="rId4" Type="http://schemas.openxmlformats.org/officeDocument/2006/relationships/image" Target="../media/image10.bin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bin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3.png"/><Relationship Id="rId4" Type="http://schemas.openxmlformats.org/officeDocument/2006/relationships/image" Target="../media/image10.bin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bin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9.png"/><Relationship Id="rId5" Type="http://schemas.openxmlformats.org/officeDocument/2006/relationships/image" Target="../media/image47.png"/><Relationship Id="rId4" Type="http://schemas.openxmlformats.org/officeDocument/2006/relationships/image" Target="../media/image10.bin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bin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4.png"/><Relationship Id="rId4" Type="http://schemas.openxmlformats.org/officeDocument/2006/relationships/image" Target="../media/image10.bin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bin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5.png"/><Relationship Id="rId4" Type="http://schemas.openxmlformats.org/officeDocument/2006/relationships/image" Target="../media/image10.bin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bin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6.png"/><Relationship Id="rId4" Type="http://schemas.openxmlformats.org/officeDocument/2006/relationships/image" Target="../media/image10.bin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bin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bin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bin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7.png"/><Relationship Id="rId5" Type="http://schemas.openxmlformats.org/officeDocument/2006/relationships/hyperlink" Target="https://manus.im/share/bVm1exT17xpQomYOAgWBdT" TargetMode="External"/><Relationship Id="rId4" Type="http://schemas.openxmlformats.org/officeDocument/2006/relationships/image" Target="../media/image10.bin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bin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manus.im/share/bVm1exT17xpQomYOAgWBdT" TargetMode="External"/><Relationship Id="rId5" Type="http://schemas.openxmlformats.org/officeDocument/2006/relationships/image" Target="../media/image68.png"/><Relationship Id="rId4" Type="http://schemas.openxmlformats.org/officeDocument/2006/relationships/image" Target="../media/image10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bin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bin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bin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9.png"/><Relationship Id="rId4" Type="http://schemas.openxmlformats.org/officeDocument/2006/relationships/image" Target="../media/image10.bin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bin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0.png"/><Relationship Id="rId4" Type="http://schemas.openxmlformats.org/officeDocument/2006/relationships/image" Target="../media/image10.bin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bin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1.png"/><Relationship Id="rId4" Type="http://schemas.openxmlformats.org/officeDocument/2006/relationships/image" Target="../media/image10.bin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bin"/><Relationship Id="rId3" Type="http://schemas.openxmlformats.org/officeDocument/2006/relationships/image" Target="../media/image72.bin"/><Relationship Id="rId7" Type="http://schemas.openxmlformats.org/officeDocument/2006/relationships/image" Target="../media/image76.bin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5.bin"/><Relationship Id="rId11" Type="http://schemas.openxmlformats.org/officeDocument/2006/relationships/image" Target="../media/image10.bin"/><Relationship Id="rId5" Type="http://schemas.openxmlformats.org/officeDocument/2006/relationships/image" Target="../media/image74.bin"/><Relationship Id="rId10" Type="http://schemas.openxmlformats.org/officeDocument/2006/relationships/hyperlink" Target="https://copilot.microsoft.com/chats/VxLhoMD9N1vkXjmusFVFK" TargetMode="External"/><Relationship Id="rId4" Type="http://schemas.openxmlformats.org/officeDocument/2006/relationships/image" Target="../media/image73.bin"/><Relationship Id="rId9" Type="http://schemas.openxmlformats.org/officeDocument/2006/relationships/hyperlink" Target="https://docs.google.com/spreadsheets/d/15cmh5CBRiLG4DQmL-nSj3pHbyFCj7q-5Sn9L5km8-og/edit?usp=sharing" TargetMode="Externa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bin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8.png"/><Relationship Id="rId4" Type="http://schemas.openxmlformats.org/officeDocument/2006/relationships/image" Target="../media/image10.bin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bin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9.png"/><Relationship Id="rId4" Type="http://schemas.openxmlformats.org/officeDocument/2006/relationships/image" Target="../media/image10.bin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bin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10.bin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bin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10.bin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bin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.bin"/><Relationship Id="rId4" Type="http://schemas.openxmlformats.org/officeDocument/2006/relationships/hyperlink" Target="https://share.gemini.google/btcH1CZvO3aJ" TargetMode="Externa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bin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.bin"/><Relationship Id="rId4" Type="http://schemas.openxmlformats.org/officeDocument/2006/relationships/image" Target="../media/image85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bin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3.png"/><Relationship Id="rId4" Type="http://schemas.openxmlformats.org/officeDocument/2006/relationships/image" Target="../media/image10.bin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bin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7.jpeg"/><Relationship Id="rId4" Type="http://schemas.openxmlformats.org/officeDocument/2006/relationships/image" Target="../media/image29.bin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bin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9.bin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bin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9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bin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4.png"/><Relationship Id="rId4" Type="http://schemas.openxmlformats.org/officeDocument/2006/relationships/image" Target="../media/image10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bin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0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/>
        </p:nvSpPr>
        <p:spPr>
          <a:xfrm>
            <a:off x="952241" y="782162"/>
            <a:ext cx="8206749" cy="2646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pt-BR" sz="5200" b="1" dirty="0">
                <a:solidFill>
                  <a:srgbClr val="FF6C00"/>
                </a:solidFill>
                <a:latin typeface="Montserrat"/>
                <a:ea typeface="Montserrat"/>
                <a:cs typeface="Montserrat"/>
                <a:sym typeface="Montserrat"/>
              </a:rPr>
              <a:t>Tecnologia = Eficiência</a:t>
            </a:r>
          </a:p>
          <a:p>
            <a:r>
              <a:rPr lang="pt-BR" sz="5200" b="1" dirty="0">
                <a:solidFill>
                  <a:srgbClr val="FF6C00"/>
                </a:solidFill>
                <a:latin typeface="Montserrat"/>
                <a:ea typeface="Montserrat"/>
                <a:cs typeface="Montserrat"/>
                <a:sym typeface="Montserrat"/>
              </a:rPr>
              <a:t>Inteligência Artificial no Setor Público</a:t>
            </a:r>
          </a:p>
        </p:txBody>
      </p:sp>
      <p:sp>
        <p:nvSpPr>
          <p:cNvPr id="56" name="Google Shape;56;p13"/>
          <p:cNvSpPr txBox="1"/>
          <p:nvPr/>
        </p:nvSpPr>
        <p:spPr>
          <a:xfrm>
            <a:off x="952241" y="4211162"/>
            <a:ext cx="5595200" cy="1764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pt-BR" sz="3733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Prof. Marcus </a:t>
            </a:r>
            <a:r>
              <a:rPr lang="pt-BR" sz="3733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Ganter</a:t>
            </a:r>
            <a:endParaRPr lang="pt-BR" sz="3733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endParaRPr lang="pt-BR" sz="3733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ctr"/>
            <a:r>
              <a:rPr lang="pt-BR" sz="24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Julho, 2026</a:t>
            </a:r>
            <a:endParaRPr sz="24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B38DFB-078A-18C2-B5AE-E1D41975FE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Agrupar 31">
            <a:extLst>
              <a:ext uri="{FF2B5EF4-FFF2-40B4-BE49-F238E27FC236}">
                <a16:creationId xmlns:a16="http://schemas.microsoft.com/office/drawing/2014/main" id="{50690098-2607-2B5C-77BA-03B9949F4EAA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9144000" cy="5143500"/>
          </a:xfrm>
        </p:grpSpPr>
        <p:pic>
          <p:nvPicPr>
            <p:cNvPr id="2" name="Image 0" descr="preencoded.png">
              <a:extLst>
                <a:ext uri="{FF2B5EF4-FFF2-40B4-BE49-F238E27FC236}">
                  <a16:creationId xmlns:a16="http://schemas.microsoft.com/office/drawing/2014/main" id="{4E0A0BF7-EA83-0547-05D4-DB253820F1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</p:spPr>
        </p:pic>
        <p:sp>
          <p:nvSpPr>
            <p:cNvPr id="31" name="Retângulo 30">
              <a:extLst>
                <a:ext uri="{FF2B5EF4-FFF2-40B4-BE49-F238E27FC236}">
                  <a16:creationId xmlns:a16="http://schemas.microsoft.com/office/drawing/2014/main" id="{EFBC7093-F82E-FD6F-89D9-E5FB98EFFEA1}"/>
                </a:ext>
              </a:extLst>
            </p:cNvPr>
            <p:cNvSpPr/>
            <p:nvPr/>
          </p:nvSpPr>
          <p:spPr>
            <a:xfrm>
              <a:off x="189186" y="1082566"/>
              <a:ext cx="7788166" cy="271166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</p:grpSp>
      <p:sp>
        <p:nvSpPr>
          <p:cNvPr id="3" name="Text 0">
            <a:extLst>
              <a:ext uri="{FF2B5EF4-FFF2-40B4-BE49-F238E27FC236}">
                <a16:creationId xmlns:a16="http://schemas.microsoft.com/office/drawing/2014/main" id="{6933A910-289F-53EF-6EDE-003CCE4C0B42}"/>
              </a:ext>
            </a:extLst>
          </p:cNvPr>
          <p:cNvSpPr/>
          <p:nvPr/>
        </p:nvSpPr>
        <p:spPr>
          <a:xfrm>
            <a:off x="762001" y="531169"/>
            <a:ext cx="8616141" cy="46166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3000" b="1" dirty="0">
                <a:solidFill>
                  <a:srgbClr val="FF6B35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Anos 1960</a:t>
            </a:r>
            <a:r>
              <a:rPr lang="en-US" sz="30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– A Era das </a:t>
            </a:r>
            <a:r>
              <a:rPr lang="en-US" sz="3000" b="1" dirty="0" err="1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regras</a:t>
            </a:r>
            <a:r>
              <a:rPr lang="en-US" sz="30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e a Lei de Moore</a:t>
            </a:r>
            <a:endParaRPr lang="en-US" sz="3000" dirty="0"/>
          </a:p>
        </p:txBody>
      </p:sp>
      <p:sp>
        <p:nvSpPr>
          <p:cNvPr id="25" name="Shape 15">
            <a:extLst>
              <a:ext uri="{FF2B5EF4-FFF2-40B4-BE49-F238E27FC236}">
                <a16:creationId xmlns:a16="http://schemas.microsoft.com/office/drawing/2014/main" id="{8BF7842B-55BB-F450-B366-7E86662D889F}"/>
              </a:ext>
            </a:extLst>
          </p:cNvPr>
          <p:cNvSpPr/>
          <p:nvPr/>
        </p:nvSpPr>
        <p:spPr>
          <a:xfrm>
            <a:off x="0" y="6096000"/>
            <a:ext cx="12192000" cy="762000"/>
          </a:xfrm>
          <a:prstGeom prst="rect">
            <a:avLst/>
          </a:prstGeom>
          <a:solidFill>
            <a:srgbClr val="FF6B35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6" name="Shape 16">
            <a:extLst>
              <a:ext uri="{FF2B5EF4-FFF2-40B4-BE49-F238E27FC236}">
                <a16:creationId xmlns:a16="http://schemas.microsoft.com/office/drawing/2014/main" id="{DB5B48EA-4198-3F04-7E2E-2542530C045C}"/>
              </a:ext>
            </a:extLst>
          </p:cNvPr>
          <p:cNvSpPr/>
          <p:nvPr/>
        </p:nvSpPr>
        <p:spPr>
          <a:xfrm>
            <a:off x="3657600" y="6191251"/>
            <a:ext cx="8534400" cy="666751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7" name="Shape 17">
            <a:extLst>
              <a:ext uri="{FF2B5EF4-FFF2-40B4-BE49-F238E27FC236}">
                <a16:creationId xmlns:a16="http://schemas.microsoft.com/office/drawing/2014/main" id="{64772724-31FC-DBEC-C60D-8F7878D3AAF0}"/>
              </a:ext>
            </a:extLst>
          </p:cNvPr>
          <p:cNvSpPr/>
          <p:nvPr/>
        </p:nvSpPr>
        <p:spPr>
          <a:xfrm>
            <a:off x="0" y="6572251"/>
            <a:ext cx="12192000" cy="285751"/>
          </a:xfrm>
          <a:prstGeom prst="rect">
            <a:avLst/>
          </a:prstGeom>
          <a:solidFill>
            <a:srgbClr val="0A1E3D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8" name="Text 18">
            <a:extLst>
              <a:ext uri="{FF2B5EF4-FFF2-40B4-BE49-F238E27FC236}">
                <a16:creationId xmlns:a16="http://schemas.microsoft.com/office/drawing/2014/main" id="{52DA0D18-1D47-62DE-9B80-B31D9BAA3DCC}"/>
              </a:ext>
            </a:extLst>
          </p:cNvPr>
          <p:cNvSpPr/>
          <p:nvPr/>
        </p:nvSpPr>
        <p:spPr>
          <a:xfrm>
            <a:off x="381000" y="6210644"/>
            <a:ext cx="1221488" cy="32316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21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UNYFLEX</a:t>
            </a:r>
            <a:endParaRPr lang="en-US" sz="2100" dirty="0"/>
          </a:p>
        </p:txBody>
      </p:sp>
      <p:sp>
        <p:nvSpPr>
          <p:cNvPr id="29" name="Shape 19">
            <a:extLst>
              <a:ext uri="{FF2B5EF4-FFF2-40B4-BE49-F238E27FC236}">
                <a16:creationId xmlns:a16="http://schemas.microsoft.com/office/drawing/2014/main" id="{C2F924DD-6C82-4EAE-7731-F5442DFF9164}"/>
              </a:ext>
            </a:extLst>
          </p:cNvPr>
          <p:cNvSpPr/>
          <p:nvPr/>
        </p:nvSpPr>
        <p:spPr>
          <a:xfrm>
            <a:off x="11239501" y="6096001"/>
            <a:ext cx="571500" cy="5715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pic>
        <p:nvPicPr>
          <p:cNvPr id="30" name="Image 8" descr="preencoded.png">
            <a:extLst>
              <a:ext uri="{FF2B5EF4-FFF2-40B4-BE49-F238E27FC236}">
                <a16:creationId xmlns:a16="http://schemas.microsoft.com/office/drawing/2014/main" id="{F9085ACA-3CA7-E219-67B2-48F4999114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82375" y="6238875"/>
            <a:ext cx="285751" cy="285751"/>
          </a:xfrm>
          <a:prstGeom prst="rect">
            <a:avLst/>
          </a:prstGeom>
        </p:spPr>
      </p:pic>
      <p:sp>
        <p:nvSpPr>
          <p:cNvPr id="33" name="CaixaDeTexto 32">
            <a:extLst>
              <a:ext uri="{FF2B5EF4-FFF2-40B4-BE49-F238E27FC236}">
                <a16:creationId xmlns:a16="http://schemas.microsoft.com/office/drawing/2014/main" id="{C6C37030-7965-2584-C884-8088F582497F}"/>
              </a:ext>
            </a:extLst>
          </p:cNvPr>
          <p:cNvSpPr txBox="1"/>
          <p:nvPr/>
        </p:nvSpPr>
        <p:spPr>
          <a:xfrm>
            <a:off x="173421" y="1387369"/>
            <a:ext cx="5880537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Foco:</a:t>
            </a:r>
            <a:r>
              <a:rPr lang="pt-BR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IA baseada em lógica "Se-Então" e o crescimento do hardware.</a:t>
            </a:r>
          </a:p>
          <a:p>
            <a:pPr fontAlgn="base"/>
            <a:r>
              <a:rPr lang="pt-BR" sz="16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IA Simbólica (Baseada em Regras):</a:t>
            </a:r>
            <a:r>
              <a:rPr lang="pt-BR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O conhecimento humano era codificado manualmente.</a:t>
            </a:r>
          </a:p>
          <a:p>
            <a:pPr lvl="1" fontAlgn="base"/>
            <a:r>
              <a:rPr lang="pt-BR" sz="1600" i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Exemplo:</a:t>
            </a:r>
            <a:r>
              <a:rPr lang="pt-BR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"SE o paciente tem febre E tosse, ENTÃO pode ser gripe."</a:t>
            </a:r>
          </a:p>
          <a:p>
            <a:pPr lvl="1" fontAlgn="base"/>
            <a:r>
              <a:rPr lang="pt-BR" sz="16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ELIZA:</a:t>
            </a:r>
            <a:r>
              <a:rPr lang="pt-BR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Um "robô psicólogo" primitivo que seguia um script fixo.</a:t>
            </a:r>
          </a:p>
          <a:p>
            <a:pPr fontAlgn="base"/>
            <a:endParaRPr lang="pt-BR" sz="1600" b="1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fontAlgn="base"/>
            <a:r>
              <a:rPr lang="pt-BR" sz="16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 Lei de Moore (1965):</a:t>
            </a:r>
            <a:r>
              <a:rPr lang="pt-BR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Gordon Moore previu que a capacidade dos processadores dobraria a cada 2 anos.</a:t>
            </a:r>
          </a:p>
          <a:p>
            <a:pPr lvl="1" fontAlgn="base"/>
            <a:r>
              <a:rPr lang="pt-BR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Isso foi crucial: sem computadores mais potentes, a IA teórica não poderia virar prática.</a:t>
            </a:r>
          </a:p>
          <a:p>
            <a:endParaRPr lang="pt-BR" sz="1600" b="1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r>
              <a:rPr lang="pt-BR" sz="16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Limitação:</a:t>
            </a:r>
            <a:r>
              <a:rPr lang="pt-BR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A IA funcionava bem em laboratório, mas falhava no mundo real caótico porque não conseguia improvisar fora das regras.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73AD80E1-1194-E075-C195-190D7A92F4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3958" y="1244600"/>
            <a:ext cx="6928596" cy="3959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68391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C1328E-FD0B-944F-3204-1CB9F3E7A2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Agrupar 31">
            <a:extLst>
              <a:ext uri="{FF2B5EF4-FFF2-40B4-BE49-F238E27FC236}">
                <a16:creationId xmlns:a16="http://schemas.microsoft.com/office/drawing/2014/main" id="{E63666AF-ACBB-7443-D898-A542893CC036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9144000" cy="5143500"/>
          </a:xfrm>
        </p:grpSpPr>
        <p:pic>
          <p:nvPicPr>
            <p:cNvPr id="2" name="Image 0" descr="preencoded.png">
              <a:extLst>
                <a:ext uri="{FF2B5EF4-FFF2-40B4-BE49-F238E27FC236}">
                  <a16:creationId xmlns:a16="http://schemas.microsoft.com/office/drawing/2014/main" id="{55E666B2-32B7-6A11-3F0D-F999EF10E11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</p:spPr>
        </p:pic>
        <p:sp>
          <p:nvSpPr>
            <p:cNvPr id="31" name="Retângulo 30">
              <a:extLst>
                <a:ext uri="{FF2B5EF4-FFF2-40B4-BE49-F238E27FC236}">
                  <a16:creationId xmlns:a16="http://schemas.microsoft.com/office/drawing/2014/main" id="{336217CA-E952-FCAC-D9A9-F8CCB8315050}"/>
                </a:ext>
              </a:extLst>
            </p:cNvPr>
            <p:cNvSpPr/>
            <p:nvPr/>
          </p:nvSpPr>
          <p:spPr>
            <a:xfrm>
              <a:off x="189186" y="1082566"/>
              <a:ext cx="7788166" cy="271166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</p:grpSp>
      <p:sp>
        <p:nvSpPr>
          <p:cNvPr id="3" name="Text 0">
            <a:extLst>
              <a:ext uri="{FF2B5EF4-FFF2-40B4-BE49-F238E27FC236}">
                <a16:creationId xmlns:a16="http://schemas.microsoft.com/office/drawing/2014/main" id="{F5D22413-FB9C-9C92-6693-74CBF4ABCC93}"/>
              </a:ext>
            </a:extLst>
          </p:cNvPr>
          <p:cNvSpPr/>
          <p:nvPr/>
        </p:nvSpPr>
        <p:spPr>
          <a:xfrm>
            <a:off x="4080990" y="300336"/>
            <a:ext cx="7856153" cy="92333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3000" b="1" dirty="0">
                <a:solidFill>
                  <a:srgbClr val="FF6B35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Anos 1970</a:t>
            </a:r>
            <a:r>
              <a:rPr lang="en-US" sz="30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– Sistemas </a:t>
            </a:r>
            <a:r>
              <a:rPr lang="en-US" sz="3000" b="1" dirty="0" err="1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especialistas</a:t>
            </a:r>
            <a:r>
              <a:rPr lang="en-US" sz="30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e o Inverno da IA</a:t>
            </a:r>
            <a:endParaRPr lang="en-US" sz="3000" dirty="0"/>
          </a:p>
        </p:txBody>
      </p:sp>
      <p:sp>
        <p:nvSpPr>
          <p:cNvPr id="25" name="Shape 15">
            <a:extLst>
              <a:ext uri="{FF2B5EF4-FFF2-40B4-BE49-F238E27FC236}">
                <a16:creationId xmlns:a16="http://schemas.microsoft.com/office/drawing/2014/main" id="{BB631D54-D25B-58DF-B51C-965D7F433590}"/>
              </a:ext>
            </a:extLst>
          </p:cNvPr>
          <p:cNvSpPr/>
          <p:nvPr/>
        </p:nvSpPr>
        <p:spPr>
          <a:xfrm>
            <a:off x="0" y="6096000"/>
            <a:ext cx="12192000" cy="762000"/>
          </a:xfrm>
          <a:prstGeom prst="rect">
            <a:avLst/>
          </a:prstGeom>
          <a:solidFill>
            <a:srgbClr val="FF6B35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6" name="Shape 16">
            <a:extLst>
              <a:ext uri="{FF2B5EF4-FFF2-40B4-BE49-F238E27FC236}">
                <a16:creationId xmlns:a16="http://schemas.microsoft.com/office/drawing/2014/main" id="{1159BA9C-63E5-5E21-AB89-D6FA4A92F0DC}"/>
              </a:ext>
            </a:extLst>
          </p:cNvPr>
          <p:cNvSpPr/>
          <p:nvPr/>
        </p:nvSpPr>
        <p:spPr>
          <a:xfrm>
            <a:off x="3657600" y="6191251"/>
            <a:ext cx="8534400" cy="666751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7" name="Shape 17">
            <a:extLst>
              <a:ext uri="{FF2B5EF4-FFF2-40B4-BE49-F238E27FC236}">
                <a16:creationId xmlns:a16="http://schemas.microsoft.com/office/drawing/2014/main" id="{0324829E-FF71-505B-D48E-0DA88BCB3C25}"/>
              </a:ext>
            </a:extLst>
          </p:cNvPr>
          <p:cNvSpPr/>
          <p:nvPr/>
        </p:nvSpPr>
        <p:spPr>
          <a:xfrm>
            <a:off x="0" y="6572251"/>
            <a:ext cx="12192000" cy="285751"/>
          </a:xfrm>
          <a:prstGeom prst="rect">
            <a:avLst/>
          </a:prstGeom>
          <a:solidFill>
            <a:srgbClr val="0A1E3D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8" name="Text 18">
            <a:extLst>
              <a:ext uri="{FF2B5EF4-FFF2-40B4-BE49-F238E27FC236}">
                <a16:creationId xmlns:a16="http://schemas.microsoft.com/office/drawing/2014/main" id="{4A55388C-A027-4487-A743-B840F63F2D3D}"/>
              </a:ext>
            </a:extLst>
          </p:cNvPr>
          <p:cNvSpPr/>
          <p:nvPr/>
        </p:nvSpPr>
        <p:spPr>
          <a:xfrm>
            <a:off x="381000" y="6210644"/>
            <a:ext cx="1221488" cy="32316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21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UNYFLEX</a:t>
            </a:r>
            <a:endParaRPr lang="en-US" sz="2100" dirty="0"/>
          </a:p>
        </p:txBody>
      </p:sp>
      <p:sp>
        <p:nvSpPr>
          <p:cNvPr id="29" name="Shape 19">
            <a:extLst>
              <a:ext uri="{FF2B5EF4-FFF2-40B4-BE49-F238E27FC236}">
                <a16:creationId xmlns:a16="http://schemas.microsoft.com/office/drawing/2014/main" id="{EC2C5D11-40F8-5A34-4B85-A339E6AB8B5B}"/>
              </a:ext>
            </a:extLst>
          </p:cNvPr>
          <p:cNvSpPr/>
          <p:nvPr/>
        </p:nvSpPr>
        <p:spPr>
          <a:xfrm>
            <a:off x="11239501" y="6096001"/>
            <a:ext cx="571500" cy="5715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pic>
        <p:nvPicPr>
          <p:cNvPr id="30" name="Image 8" descr="preencoded.png">
            <a:extLst>
              <a:ext uri="{FF2B5EF4-FFF2-40B4-BE49-F238E27FC236}">
                <a16:creationId xmlns:a16="http://schemas.microsoft.com/office/drawing/2014/main" id="{B0C4E78F-A046-EAE1-2508-2967A7BA32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82375" y="6238875"/>
            <a:ext cx="285751" cy="285751"/>
          </a:xfrm>
          <a:prstGeom prst="rect">
            <a:avLst/>
          </a:prstGeom>
        </p:spPr>
      </p:pic>
      <p:sp>
        <p:nvSpPr>
          <p:cNvPr id="33" name="CaixaDeTexto 32">
            <a:extLst>
              <a:ext uri="{FF2B5EF4-FFF2-40B4-BE49-F238E27FC236}">
                <a16:creationId xmlns:a16="http://schemas.microsoft.com/office/drawing/2014/main" id="{FBD0E743-4E94-CB8B-5C6F-EC1BA036DC6D}"/>
              </a:ext>
            </a:extLst>
          </p:cNvPr>
          <p:cNvSpPr txBox="1"/>
          <p:nvPr/>
        </p:nvSpPr>
        <p:spPr>
          <a:xfrm>
            <a:off x="3808178" y="1387368"/>
            <a:ext cx="7276733" cy="46894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67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Foco:</a:t>
            </a:r>
            <a:r>
              <a:rPr lang="pt-BR" sz="1867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Aplicações médicas promissoras, mas expectativas frustradas.</a:t>
            </a:r>
          </a:p>
          <a:p>
            <a:pPr fontAlgn="base"/>
            <a:endParaRPr lang="pt-BR" sz="1867" b="1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fontAlgn="base"/>
            <a:r>
              <a:rPr lang="pt-BR" sz="1867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Sistemas Especialistas (Expert Systems):</a:t>
            </a:r>
            <a:r>
              <a:rPr lang="pt-BR" sz="1867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O </a:t>
            </a:r>
            <a:r>
              <a:rPr lang="pt-BR" sz="1867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MYCIN</a:t>
            </a:r>
            <a:r>
              <a:rPr lang="pt-BR" sz="1867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foi um marco. Ele diagnosticava infecções bacterianas melhor que muitos médicos júnior, usando regras lógicas.</a:t>
            </a:r>
          </a:p>
          <a:p>
            <a:pPr fontAlgn="base"/>
            <a:endParaRPr lang="pt-BR" sz="1867" b="1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fontAlgn="base"/>
            <a:r>
              <a:rPr lang="pt-BR" sz="1867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Avanços na Lógica:</a:t>
            </a:r>
            <a:r>
              <a:rPr lang="pt-BR" sz="1867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Criação da linguagem </a:t>
            </a:r>
            <a:r>
              <a:rPr lang="pt-BR" sz="1867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PROLOG</a:t>
            </a:r>
            <a:r>
              <a:rPr lang="pt-BR" sz="1867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, fundamental para ensinar lógica às máquinas.</a:t>
            </a:r>
          </a:p>
          <a:p>
            <a:pPr fontAlgn="base"/>
            <a:endParaRPr lang="pt-BR" sz="1867" b="1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fontAlgn="base"/>
            <a:r>
              <a:rPr lang="pt-BR" sz="1867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 Primeiro "Inverno da IA":</a:t>
            </a:r>
            <a:endParaRPr lang="pt-BR" sz="1867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lvl="1" fontAlgn="base"/>
            <a:r>
              <a:rPr lang="pt-BR" sz="1867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Houve um choque de realidade. Prometeram robôs falantes e inteligentes, mas a tecnologia da época não aguentou o processamento necessário.</a:t>
            </a:r>
          </a:p>
          <a:p>
            <a:r>
              <a:rPr lang="pt-BR" sz="1867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Consequência:</a:t>
            </a:r>
            <a:r>
              <a:rPr lang="pt-BR" sz="1867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Cortes drásticos de verbas e ceticismo generalizado sobre o futuro da área.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169EACEF-8089-902E-CDD2-CED1CA2C6C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249" y="96259"/>
            <a:ext cx="3303681" cy="5865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3735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43325C-FB66-4F5A-F510-18F9620BB0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Agrupar 31">
            <a:extLst>
              <a:ext uri="{FF2B5EF4-FFF2-40B4-BE49-F238E27FC236}">
                <a16:creationId xmlns:a16="http://schemas.microsoft.com/office/drawing/2014/main" id="{B356E6AA-09DF-7E3A-1E6C-BE2E373B342C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9144000" cy="5143500"/>
          </a:xfrm>
        </p:grpSpPr>
        <p:pic>
          <p:nvPicPr>
            <p:cNvPr id="2" name="Image 0" descr="preencoded.png">
              <a:extLst>
                <a:ext uri="{FF2B5EF4-FFF2-40B4-BE49-F238E27FC236}">
                  <a16:creationId xmlns:a16="http://schemas.microsoft.com/office/drawing/2014/main" id="{8785EE0B-24DB-506D-63F1-BC20ECC86B6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</p:spPr>
        </p:pic>
        <p:sp>
          <p:nvSpPr>
            <p:cNvPr id="31" name="Retângulo 30">
              <a:extLst>
                <a:ext uri="{FF2B5EF4-FFF2-40B4-BE49-F238E27FC236}">
                  <a16:creationId xmlns:a16="http://schemas.microsoft.com/office/drawing/2014/main" id="{2E35941A-C899-089C-2BF2-08ED9130DF2D}"/>
                </a:ext>
              </a:extLst>
            </p:cNvPr>
            <p:cNvSpPr/>
            <p:nvPr/>
          </p:nvSpPr>
          <p:spPr>
            <a:xfrm>
              <a:off x="189186" y="1082566"/>
              <a:ext cx="7788166" cy="271166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</p:grpSp>
      <p:sp>
        <p:nvSpPr>
          <p:cNvPr id="3" name="Text 0">
            <a:extLst>
              <a:ext uri="{FF2B5EF4-FFF2-40B4-BE49-F238E27FC236}">
                <a16:creationId xmlns:a16="http://schemas.microsoft.com/office/drawing/2014/main" id="{7155146D-4FD5-E533-6F66-791DBEB90A48}"/>
              </a:ext>
            </a:extLst>
          </p:cNvPr>
          <p:cNvSpPr/>
          <p:nvPr/>
        </p:nvSpPr>
        <p:spPr>
          <a:xfrm>
            <a:off x="762000" y="531169"/>
            <a:ext cx="8832546" cy="46166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3000" b="1" dirty="0">
                <a:solidFill>
                  <a:srgbClr val="FF6B35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Anos 1980</a:t>
            </a:r>
            <a:r>
              <a:rPr lang="en-US" sz="30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– A </a:t>
            </a:r>
            <a:r>
              <a:rPr lang="en-US" sz="3000" b="1" dirty="0" err="1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retomada</a:t>
            </a:r>
            <a:r>
              <a:rPr lang="en-US" sz="30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com as Redes </a:t>
            </a:r>
            <a:r>
              <a:rPr lang="en-US" sz="3000" b="1" dirty="0" err="1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Neurais</a:t>
            </a:r>
            <a:endParaRPr lang="en-US" sz="3000" dirty="0"/>
          </a:p>
        </p:txBody>
      </p:sp>
      <p:sp>
        <p:nvSpPr>
          <p:cNvPr id="25" name="Shape 15">
            <a:extLst>
              <a:ext uri="{FF2B5EF4-FFF2-40B4-BE49-F238E27FC236}">
                <a16:creationId xmlns:a16="http://schemas.microsoft.com/office/drawing/2014/main" id="{9DE652A0-C500-CF76-8342-B0E074287AD9}"/>
              </a:ext>
            </a:extLst>
          </p:cNvPr>
          <p:cNvSpPr/>
          <p:nvPr/>
        </p:nvSpPr>
        <p:spPr>
          <a:xfrm>
            <a:off x="0" y="6096000"/>
            <a:ext cx="12192000" cy="762000"/>
          </a:xfrm>
          <a:prstGeom prst="rect">
            <a:avLst/>
          </a:prstGeom>
          <a:solidFill>
            <a:srgbClr val="FF6B35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6" name="Shape 16">
            <a:extLst>
              <a:ext uri="{FF2B5EF4-FFF2-40B4-BE49-F238E27FC236}">
                <a16:creationId xmlns:a16="http://schemas.microsoft.com/office/drawing/2014/main" id="{7AE6DBD2-3EFB-C9D1-5346-0EF6DF9DC692}"/>
              </a:ext>
            </a:extLst>
          </p:cNvPr>
          <p:cNvSpPr/>
          <p:nvPr/>
        </p:nvSpPr>
        <p:spPr>
          <a:xfrm>
            <a:off x="3657600" y="6191251"/>
            <a:ext cx="8534400" cy="666751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7" name="Shape 17">
            <a:extLst>
              <a:ext uri="{FF2B5EF4-FFF2-40B4-BE49-F238E27FC236}">
                <a16:creationId xmlns:a16="http://schemas.microsoft.com/office/drawing/2014/main" id="{AC45580E-E7BF-1049-82DA-352632636232}"/>
              </a:ext>
            </a:extLst>
          </p:cNvPr>
          <p:cNvSpPr/>
          <p:nvPr/>
        </p:nvSpPr>
        <p:spPr>
          <a:xfrm>
            <a:off x="0" y="6572251"/>
            <a:ext cx="12192000" cy="285751"/>
          </a:xfrm>
          <a:prstGeom prst="rect">
            <a:avLst/>
          </a:prstGeom>
          <a:solidFill>
            <a:srgbClr val="0A1E3D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8" name="Text 18">
            <a:extLst>
              <a:ext uri="{FF2B5EF4-FFF2-40B4-BE49-F238E27FC236}">
                <a16:creationId xmlns:a16="http://schemas.microsoft.com/office/drawing/2014/main" id="{CBFDDEEA-E83B-AF4F-7D88-B9FAC1C2A77B}"/>
              </a:ext>
            </a:extLst>
          </p:cNvPr>
          <p:cNvSpPr/>
          <p:nvPr/>
        </p:nvSpPr>
        <p:spPr>
          <a:xfrm>
            <a:off x="381000" y="6210644"/>
            <a:ext cx="1221488" cy="32316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21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UNYFLEX</a:t>
            </a:r>
            <a:endParaRPr lang="en-US" sz="2100" dirty="0"/>
          </a:p>
        </p:txBody>
      </p:sp>
      <p:sp>
        <p:nvSpPr>
          <p:cNvPr id="29" name="Shape 19">
            <a:extLst>
              <a:ext uri="{FF2B5EF4-FFF2-40B4-BE49-F238E27FC236}">
                <a16:creationId xmlns:a16="http://schemas.microsoft.com/office/drawing/2014/main" id="{90477824-CAA6-9B5F-F200-EF47DA065A4D}"/>
              </a:ext>
            </a:extLst>
          </p:cNvPr>
          <p:cNvSpPr/>
          <p:nvPr/>
        </p:nvSpPr>
        <p:spPr>
          <a:xfrm>
            <a:off x="11239501" y="6096001"/>
            <a:ext cx="571500" cy="5715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pic>
        <p:nvPicPr>
          <p:cNvPr id="30" name="Image 8" descr="preencoded.png">
            <a:extLst>
              <a:ext uri="{FF2B5EF4-FFF2-40B4-BE49-F238E27FC236}">
                <a16:creationId xmlns:a16="http://schemas.microsoft.com/office/drawing/2014/main" id="{9C206937-FCFE-7CC4-C03F-38BBB4F181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82375" y="6238875"/>
            <a:ext cx="285751" cy="285751"/>
          </a:xfrm>
          <a:prstGeom prst="rect">
            <a:avLst/>
          </a:prstGeom>
        </p:spPr>
      </p:pic>
      <p:sp>
        <p:nvSpPr>
          <p:cNvPr id="33" name="CaixaDeTexto 32">
            <a:extLst>
              <a:ext uri="{FF2B5EF4-FFF2-40B4-BE49-F238E27FC236}">
                <a16:creationId xmlns:a16="http://schemas.microsoft.com/office/drawing/2014/main" id="{F56C303B-E665-A43A-34C5-B5AEB6050EEF}"/>
              </a:ext>
            </a:extLst>
          </p:cNvPr>
          <p:cNvSpPr txBox="1"/>
          <p:nvPr/>
        </p:nvSpPr>
        <p:spPr>
          <a:xfrm>
            <a:off x="733973" y="1219209"/>
            <a:ext cx="109341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Foco:</a:t>
            </a:r>
            <a:r>
              <a:rPr lang="pt-BR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Imitando o cérebro humano e o homem ainda vencendo a máquina.</a:t>
            </a:r>
          </a:p>
          <a:p>
            <a:pPr fontAlgn="base"/>
            <a:r>
              <a:rPr lang="pt-BR" sz="16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 Renascimento:</a:t>
            </a:r>
            <a:r>
              <a:rPr lang="pt-BR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A volta do interesse graças às </a:t>
            </a:r>
            <a:r>
              <a:rPr lang="pt-BR" sz="16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Redes Neurais</a:t>
            </a:r>
            <a:r>
              <a:rPr lang="pt-BR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</a:t>
            </a:r>
          </a:p>
          <a:p>
            <a:pPr lvl="1" fontAlgn="base"/>
            <a:r>
              <a:rPr lang="pt-BR" sz="16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Conceito:</a:t>
            </a:r>
            <a:r>
              <a:rPr lang="pt-BR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Tentar simular matematicamente como os neurônios se conectam e aprendem (algoritmo de </a:t>
            </a:r>
            <a:r>
              <a:rPr lang="pt-BR" sz="1600" i="1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Backpropagation</a:t>
            </a:r>
            <a:r>
              <a:rPr lang="pt-BR" sz="1600" i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– Retropropagação 1986</a:t>
            </a:r>
            <a:r>
              <a:rPr lang="pt-BR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).</a:t>
            </a:r>
          </a:p>
          <a:p>
            <a:pPr fontAlgn="base"/>
            <a:r>
              <a:rPr lang="pt-BR" sz="16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Homem vs. Máquina (Round 1):</a:t>
            </a:r>
            <a:r>
              <a:rPr lang="pt-BR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Em 1985, o campeão mundial de xadrez </a:t>
            </a:r>
            <a:r>
              <a:rPr lang="pt-BR" sz="16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Garry Kasparov</a:t>
            </a:r>
            <a:r>
              <a:rPr lang="pt-BR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enfrentou 32 computadores simultaneamente. </a:t>
            </a:r>
            <a:r>
              <a:rPr lang="pt-BR" sz="16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Resultado:</a:t>
            </a:r>
            <a:r>
              <a:rPr lang="pt-BR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Kasparov venceu todas as partidas. A intuição humana ainda superava a capacidade de cálculo das máquinas.</a:t>
            </a:r>
          </a:p>
          <a:p>
            <a:pPr fontAlgn="base"/>
            <a:endParaRPr lang="pt-BR" sz="1600" b="1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fontAlgn="base"/>
            <a:r>
              <a:rPr lang="pt-BR" sz="16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Aplicações Práticas:</a:t>
            </a:r>
            <a:r>
              <a:rPr lang="pt-BR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Primeiros passos no reconhecimento de voz e previsões financeiras.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892BB5F6-48F3-22FD-AC68-6811051D5A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3619" y="3607315"/>
            <a:ext cx="5560411" cy="2964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88153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49E72A-88E7-B0CD-2667-74B4329F22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Agrupar 31">
            <a:extLst>
              <a:ext uri="{FF2B5EF4-FFF2-40B4-BE49-F238E27FC236}">
                <a16:creationId xmlns:a16="http://schemas.microsoft.com/office/drawing/2014/main" id="{E35DB117-EF2B-F882-848D-46622BCBC170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9144000" cy="5143500"/>
          </a:xfrm>
        </p:grpSpPr>
        <p:pic>
          <p:nvPicPr>
            <p:cNvPr id="2" name="Image 0" descr="preencoded.png">
              <a:extLst>
                <a:ext uri="{FF2B5EF4-FFF2-40B4-BE49-F238E27FC236}">
                  <a16:creationId xmlns:a16="http://schemas.microsoft.com/office/drawing/2014/main" id="{0E5AB702-FBC2-90C8-2238-AE8B9D934E7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</p:spPr>
        </p:pic>
        <p:sp>
          <p:nvSpPr>
            <p:cNvPr id="31" name="Retângulo 30">
              <a:extLst>
                <a:ext uri="{FF2B5EF4-FFF2-40B4-BE49-F238E27FC236}">
                  <a16:creationId xmlns:a16="http://schemas.microsoft.com/office/drawing/2014/main" id="{C9F38AF5-6A80-EC4C-5574-108E5A8ACF87}"/>
                </a:ext>
              </a:extLst>
            </p:cNvPr>
            <p:cNvSpPr/>
            <p:nvPr/>
          </p:nvSpPr>
          <p:spPr>
            <a:xfrm>
              <a:off x="189186" y="1082566"/>
              <a:ext cx="7788166" cy="271166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</p:grpSp>
      <p:sp>
        <p:nvSpPr>
          <p:cNvPr id="3" name="Text 0">
            <a:extLst>
              <a:ext uri="{FF2B5EF4-FFF2-40B4-BE49-F238E27FC236}">
                <a16:creationId xmlns:a16="http://schemas.microsoft.com/office/drawing/2014/main" id="{38752A4F-D3FA-D76A-1C55-060824901FF4}"/>
              </a:ext>
            </a:extLst>
          </p:cNvPr>
          <p:cNvSpPr/>
          <p:nvPr/>
        </p:nvSpPr>
        <p:spPr>
          <a:xfrm>
            <a:off x="762001" y="531169"/>
            <a:ext cx="8680261" cy="46166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3000" b="1" dirty="0">
                <a:solidFill>
                  <a:srgbClr val="FF6B35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Anos 1990</a:t>
            </a:r>
            <a:r>
              <a:rPr lang="en-US" sz="30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– A </a:t>
            </a:r>
            <a:r>
              <a:rPr lang="en-US" sz="3000" b="1" dirty="0" err="1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vitória</a:t>
            </a:r>
            <a:r>
              <a:rPr lang="en-US" sz="30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da </a:t>
            </a:r>
            <a:r>
              <a:rPr lang="en-US" sz="3000" b="1" dirty="0" err="1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máquina</a:t>
            </a:r>
            <a:r>
              <a:rPr lang="en-US" sz="30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e a Internet</a:t>
            </a:r>
            <a:endParaRPr lang="en-US" sz="3000" dirty="0"/>
          </a:p>
        </p:txBody>
      </p:sp>
      <p:sp>
        <p:nvSpPr>
          <p:cNvPr id="25" name="Shape 15">
            <a:extLst>
              <a:ext uri="{FF2B5EF4-FFF2-40B4-BE49-F238E27FC236}">
                <a16:creationId xmlns:a16="http://schemas.microsoft.com/office/drawing/2014/main" id="{B1DB84CB-2B82-CC9C-B1E2-30C2FF767854}"/>
              </a:ext>
            </a:extLst>
          </p:cNvPr>
          <p:cNvSpPr/>
          <p:nvPr/>
        </p:nvSpPr>
        <p:spPr>
          <a:xfrm>
            <a:off x="0" y="6096000"/>
            <a:ext cx="12192000" cy="762000"/>
          </a:xfrm>
          <a:prstGeom prst="rect">
            <a:avLst/>
          </a:prstGeom>
          <a:solidFill>
            <a:srgbClr val="FF6B35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6" name="Shape 16">
            <a:extLst>
              <a:ext uri="{FF2B5EF4-FFF2-40B4-BE49-F238E27FC236}">
                <a16:creationId xmlns:a16="http://schemas.microsoft.com/office/drawing/2014/main" id="{F4E2A6B7-D246-2D5C-1E33-7FA3D91D46AC}"/>
              </a:ext>
            </a:extLst>
          </p:cNvPr>
          <p:cNvSpPr/>
          <p:nvPr/>
        </p:nvSpPr>
        <p:spPr>
          <a:xfrm>
            <a:off x="3657600" y="6191251"/>
            <a:ext cx="8534400" cy="666751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7" name="Shape 17">
            <a:extLst>
              <a:ext uri="{FF2B5EF4-FFF2-40B4-BE49-F238E27FC236}">
                <a16:creationId xmlns:a16="http://schemas.microsoft.com/office/drawing/2014/main" id="{8904CC47-4C4A-E293-FF3E-1085AD95BF82}"/>
              </a:ext>
            </a:extLst>
          </p:cNvPr>
          <p:cNvSpPr/>
          <p:nvPr/>
        </p:nvSpPr>
        <p:spPr>
          <a:xfrm>
            <a:off x="0" y="6572251"/>
            <a:ext cx="12192000" cy="285751"/>
          </a:xfrm>
          <a:prstGeom prst="rect">
            <a:avLst/>
          </a:prstGeom>
          <a:solidFill>
            <a:srgbClr val="0A1E3D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8" name="Text 18">
            <a:extLst>
              <a:ext uri="{FF2B5EF4-FFF2-40B4-BE49-F238E27FC236}">
                <a16:creationId xmlns:a16="http://schemas.microsoft.com/office/drawing/2014/main" id="{505DE268-316C-CFA8-5B81-036393BFD382}"/>
              </a:ext>
            </a:extLst>
          </p:cNvPr>
          <p:cNvSpPr/>
          <p:nvPr/>
        </p:nvSpPr>
        <p:spPr>
          <a:xfrm>
            <a:off x="381000" y="6210644"/>
            <a:ext cx="1221488" cy="32316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21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UNYFLEX</a:t>
            </a:r>
            <a:endParaRPr lang="en-US" sz="2100" dirty="0"/>
          </a:p>
        </p:txBody>
      </p:sp>
      <p:sp>
        <p:nvSpPr>
          <p:cNvPr id="29" name="Shape 19">
            <a:extLst>
              <a:ext uri="{FF2B5EF4-FFF2-40B4-BE49-F238E27FC236}">
                <a16:creationId xmlns:a16="http://schemas.microsoft.com/office/drawing/2014/main" id="{FB2D11BD-4B9C-58ED-1A69-23325E0AFDCB}"/>
              </a:ext>
            </a:extLst>
          </p:cNvPr>
          <p:cNvSpPr/>
          <p:nvPr/>
        </p:nvSpPr>
        <p:spPr>
          <a:xfrm>
            <a:off x="11239501" y="6096001"/>
            <a:ext cx="571500" cy="5715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pic>
        <p:nvPicPr>
          <p:cNvPr id="30" name="Image 8" descr="preencoded.png">
            <a:extLst>
              <a:ext uri="{FF2B5EF4-FFF2-40B4-BE49-F238E27FC236}">
                <a16:creationId xmlns:a16="http://schemas.microsoft.com/office/drawing/2014/main" id="{034137A6-EF8B-CB41-28E3-D3E6965E7A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82375" y="6238875"/>
            <a:ext cx="285751" cy="285751"/>
          </a:xfrm>
          <a:prstGeom prst="rect">
            <a:avLst/>
          </a:prstGeom>
        </p:spPr>
      </p:pic>
      <p:sp>
        <p:nvSpPr>
          <p:cNvPr id="33" name="CaixaDeTexto 32">
            <a:extLst>
              <a:ext uri="{FF2B5EF4-FFF2-40B4-BE49-F238E27FC236}">
                <a16:creationId xmlns:a16="http://schemas.microsoft.com/office/drawing/2014/main" id="{2A61F4BE-FBF3-ED0B-AC66-0DA4ED693907}"/>
              </a:ext>
            </a:extLst>
          </p:cNvPr>
          <p:cNvSpPr txBox="1"/>
          <p:nvPr/>
        </p:nvSpPr>
        <p:spPr>
          <a:xfrm>
            <a:off x="733975" y="1387369"/>
            <a:ext cx="510294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Foco:</a:t>
            </a:r>
            <a:r>
              <a:rPr lang="pt-BR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O poder dos dados (Big Data) e a virada no jogo de xadrez.</a:t>
            </a:r>
          </a:p>
          <a:p>
            <a:pPr fontAlgn="base"/>
            <a:r>
              <a:rPr lang="pt-BR" sz="16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 Grande Virada (</a:t>
            </a:r>
            <a:r>
              <a:rPr lang="pt-BR" sz="1600" b="1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Deep</a:t>
            </a:r>
            <a:r>
              <a:rPr lang="pt-BR" sz="16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Blue):</a:t>
            </a:r>
            <a:r>
              <a:rPr lang="pt-BR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Em 1997, o supercomputador da IBM venceu Kasparov em uma revanche histórica.</a:t>
            </a:r>
          </a:p>
          <a:p>
            <a:pPr lvl="1" fontAlgn="base"/>
            <a:r>
              <a:rPr lang="pt-BR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 máquina calculava 200 milhões de posições por segundo. Foi a prova de que a "força bruta" computacional podia superar a estratégia humana em jogos lógicos.</a:t>
            </a:r>
          </a:p>
          <a:p>
            <a:pPr fontAlgn="base"/>
            <a:endParaRPr lang="pt-BR" sz="1600" b="1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fontAlgn="base"/>
            <a:r>
              <a:rPr lang="pt-BR" sz="16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 Combustível da IA:</a:t>
            </a:r>
            <a:r>
              <a:rPr lang="pt-BR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A popularização da </a:t>
            </a:r>
            <a:r>
              <a:rPr lang="pt-BR" sz="16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Internet</a:t>
            </a:r>
            <a:r>
              <a:rPr lang="pt-BR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 Com a web, surgiram volumes massivos de dados, essenciais para treinar </a:t>
            </a:r>
            <a:r>
              <a:rPr lang="pt-BR" sz="16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IAs</a:t>
            </a:r>
            <a:r>
              <a:rPr lang="pt-BR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(comércio eletrônico, recomendações da </a:t>
            </a:r>
            <a:r>
              <a:rPr lang="pt-BR" sz="16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Amazon</a:t>
            </a:r>
            <a:r>
              <a:rPr lang="pt-BR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).</a:t>
            </a:r>
          </a:p>
          <a:p>
            <a:endParaRPr lang="pt-BR" sz="1600" b="1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r>
              <a:rPr lang="pt-BR" sz="16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Aplicações Reais:</a:t>
            </a:r>
            <a:r>
              <a:rPr lang="pt-BR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Softwares de ditado (reconhecimento de voz) e início do uso em diagnósticos médicos por imagem.</a:t>
            </a: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195D41E3-565B-431D-CCED-E3E5CF84DB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1"/>
          <a:stretch>
            <a:fillRect/>
          </a:stretch>
        </p:blipFill>
        <p:spPr bwMode="auto">
          <a:xfrm>
            <a:off x="5974080" y="1321218"/>
            <a:ext cx="6217920" cy="382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66989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B5B15E-0D56-07CD-D9C2-D4ED9C7DD2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Agrupar 31">
            <a:extLst>
              <a:ext uri="{FF2B5EF4-FFF2-40B4-BE49-F238E27FC236}">
                <a16:creationId xmlns:a16="http://schemas.microsoft.com/office/drawing/2014/main" id="{F6D98610-71E0-1D74-B655-D8455F6FEB2F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9144000" cy="5143500"/>
          </a:xfrm>
        </p:grpSpPr>
        <p:pic>
          <p:nvPicPr>
            <p:cNvPr id="2" name="Image 0" descr="preencoded.png">
              <a:extLst>
                <a:ext uri="{FF2B5EF4-FFF2-40B4-BE49-F238E27FC236}">
                  <a16:creationId xmlns:a16="http://schemas.microsoft.com/office/drawing/2014/main" id="{D41869B4-A908-71CF-F2D5-12FDA5A79F0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</p:spPr>
        </p:pic>
        <p:sp>
          <p:nvSpPr>
            <p:cNvPr id="31" name="Retângulo 30">
              <a:extLst>
                <a:ext uri="{FF2B5EF4-FFF2-40B4-BE49-F238E27FC236}">
                  <a16:creationId xmlns:a16="http://schemas.microsoft.com/office/drawing/2014/main" id="{8B54F496-95D0-7A55-7B76-F202A16B1487}"/>
                </a:ext>
              </a:extLst>
            </p:cNvPr>
            <p:cNvSpPr/>
            <p:nvPr/>
          </p:nvSpPr>
          <p:spPr>
            <a:xfrm>
              <a:off x="189186" y="1082566"/>
              <a:ext cx="7788166" cy="271166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</p:grpSp>
      <p:sp>
        <p:nvSpPr>
          <p:cNvPr id="3" name="Text 0">
            <a:extLst>
              <a:ext uri="{FF2B5EF4-FFF2-40B4-BE49-F238E27FC236}">
                <a16:creationId xmlns:a16="http://schemas.microsoft.com/office/drawing/2014/main" id="{42E812C6-68C8-E774-54B6-95724B4756FF}"/>
              </a:ext>
            </a:extLst>
          </p:cNvPr>
          <p:cNvSpPr/>
          <p:nvPr/>
        </p:nvSpPr>
        <p:spPr>
          <a:xfrm>
            <a:off x="762000" y="531169"/>
            <a:ext cx="5987216" cy="46166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30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Deep Blue vs Kasparov </a:t>
            </a:r>
            <a:r>
              <a:rPr lang="en-US" sz="3000" b="1" dirty="0" err="1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em</a:t>
            </a:r>
            <a:r>
              <a:rPr lang="en-US" sz="30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1996</a:t>
            </a:r>
          </a:p>
        </p:txBody>
      </p:sp>
      <p:sp>
        <p:nvSpPr>
          <p:cNvPr id="25" name="Shape 15">
            <a:extLst>
              <a:ext uri="{FF2B5EF4-FFF2-40B4-BE49-F238E27FC236}">
                <a16:creationId xmlns:a16="http://schemas.microsoft.com/office/drawing/2014/main" id="{6F316AF0-CCC8-4297-C4BD-950F727CE254}"/>
              </a:ext>
            </a:extLst>
          </p:cNvPr>
          <p:cNvSpPr/>
          <p:nvPr/>
        </p:nvSpPr>
        <p:spPr>
          <a:xfrm>
            <a:off x="0" y="6096000"/>
            <a:ext cx="12192000" cy="762000"/>
          </a:xfrm>
          <a:prstGeom prst="rect">
            <a:avLst/>
          </a:prstGeom>
          <a:solidFill>
            <a:srgbClr val="FF6B35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6" name="Shape 16">
            <a:extLst>
              <a:ext uri="{FF2B5EF4-FFF2-40B4-BE49-F238E27FC236}">
                <a16:creationId xmlns:a16="http://schemas.microsoft.com/office/drawing/2014/main" id="{0932BB11-3072-C348-045C-CA248DA82849}"/>
              </a:ext>
            </a:extLst>
          </p:cNvPr>
          <p:cNvSpPr/>
          <p:nvPr/>
        </p:nvSpPr>
        <p:spPr>
          <a:xfrm>
            <a:off x="3657600" y="6191251"/>
            <a:ext cx="8534400" cy="666751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7" name="Shape 17">
            <a:extLst>
              <a:ext uri="{FF2B5EF4-FFF2-40B4-BE49-F238E27FC236}">
                <a16:creationId xmlns:a16="http://schemas.microsoft.com/office/drawing/2014/main" id="{FBC6DF35-159E-E65F-FCD0-6A396E3F468F}"/>
              </a:ext>
            </a:extLst>
          </p:cNvPr>
          <p:cNvSpPr/>
          <p:nvPr/>
        </p:nvSpPr>
        <p:spPr>
          <a:xfrm>
            <a:off x="0" y="6572251"/>
            <a:ext cx="12192000" cy="285751"/>
          </a:xfrm>
          <a:prstGeom prst="rect">
            <a:avLst/>
          </a:prstGeom>
          <a:solidFill>
            <a:srgbClr val="0A1E3D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8" name="Text 18">
            <a:extLst>
              <a:ext uri="{FF2B5EF4-FFF2-40B4-BE49-F238E27FC236}">
                <a16:creationId xmlns:a16="http://schemas.microsoft.com/office/drawing/2014/main" id="{25C15630-E4A6-6805-9E81-C9A538F7C643}"/>
              </a:ext>
            </a:extLst>
          </p:cNvPr>
          <p:cNvSpPr/>
          <p:nvPr/>
        </p:nvSpPr>
        <p:spPr>
          <a:xfrm>
            <a:off x="381000" y="6210644"/>
            <a:ext cx="1221488" cy="32316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21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UNYFLEX</a:t>
            </a:r>
            <a:endParaRPr lang="en-US" sz="2100" dirty="0"/>
          </a:p>
        </p:txBody>
      </p:sp>
      <p:sp>
        <p:nvSpPr>
          <p:cNvPr id="29" name="Shape 19">
            <a:extLst>
              <a:ext uri="{FF2B5EF4-FFF2-40B4-BE49-F238E27FC236}">
                <a16:creationId xmlns:a16="http://schemas.microsoft.com/office/drawing/2014/main" id="{01A2A38D-B150-5C4F-D8C8-80CB97179638}"/>
              </a:ext>
            </a:extLst>
          </p:cNvPr>
          <p:cNvSpPr/>
          <p:nvPr/>
        </p:nvSpPr>
        <p:spPr>
          <a:xfrm>
            <a:off x="11239501" y="6096001"/>
            <a:ext cx="571500" cy="5715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pic>
        <p:nvPicPr>
          <p:cNvPr id="30" name="Image 8" descr="preencoded.png">
            <a:extLst>
              <a:ext uri="{FF2B5EF4-FFF2-40B4-BE49-F238E27FC236}">
                <a16:creationId xmlns:a16="http://schemas.microsoft.com/office/drawing/2014/main" id="{A000B357-54D5-9942-653D-D2A210FE27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82375" y="6238875"/>
            <a:ext cx="285751" cy="285751"/>
          </a:xfrm>
          <a:prstGeom prst="rect">
            <a:avLst/>
          </a:prstGeom>
        </p:spPr>
      </p:pic>
      <p:sp>
        <p:nvSpPr>
          <p:cNvPr id="33" name="CaixaDeTexto 32">
            <a:extLst>
              <a:ext uri="{FF2B5EF4-FFF2-40B4-BE49-F238E27FC236}">
                <a16:creationId xmlns:a16="http://schemas.microsoft.com/office/drawing/2014/main" id="{21E58781-CE64-B78C-0EB3-6AA70E8DEF2D}"/>
              </a:ext>
            </a:extLst>
          </p:cNvPr>
          <p:cNvSpPr txBox="1"/>
          <p:nvPr/>
        </p:nvSpPr>
        <p:spPr>
          <a:xfrm>
            <a:off x="7239001" y="1522491"/>
            <a:ext cx="4854903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Na primeira partida em 1996, Kasparov derrotou o </a:t>
            </a:r>
            <a:r>
              <a:rPr lang="pt-BR" sz="16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Deep</a:t>
            </a:r>
            <a:r>
              <a:rPr lang="pt-BR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Blue. </a:t>
            </a:r>
            <a:r>
              <a:rPr lang="pt-BR" sz="16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 confronto de 1997 foi uma revanche do encontro de 1996</a:t>
            </a:r>
            <a:r>
              <a:rPr lang="pt-BR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, onde Kasparov havia vencido o </a:t>
            </a:r>
            <a:r>
              <a:rPr lang="pt-BR" sz="16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Deep</a:t>
            </a:r>
            <a:r>
              <a:rPr lang="pt-BR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Blue, mas não sem enfrentar um desafio significativo. </a:t>
            </a:r>
          </a:p>
          <a:p>
            <a:endParaRPr lang="pt-BR" sz="16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r>
              <a:rPr lang="pt-BR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 revanche consistiu em uma série de seis jogos. O </a:t>
            </a:r>
            <a:r>
              <a:rPr lang="pt-BR" sz="16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Deep</a:t>
            </a:r>
            <a:r>
              <a:rPr lang="pt-BR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Blue ganhou dois jogos, Kasparov ganhou um, e três terminaram em empate. </a:t>
            </a:r>
            <a:r>
              <a:rPr lang="pt-BR" sz="16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 vitória do </a:t>
            </a:r>
            <a:r>
              <a:rPr lang="pt-BR" sz="1600" b="1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Deep</a:t>
            </a:r>
            <a:r>
              <a:rPr lang="pt-BR" sz="16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Blue no último jogo foi decisiva, garantindo-lhe a vitória no confronto</a:t>
            </a:r>
            <a:r>
              <a:rPr lang="pt-BR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</a:t>
            </a:r>
          </a:p>
          <a:p>
            <a:br>
              <a:rPr lang="pt-BR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</a:br>
            <a:endParaRPr lang="pt-BR" sz="16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5D4C4B7B-66C0-CED8-E726-05BD8DC0F8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143000"/>
            <a:ext cx="6858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38701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39EDD9-AA08-8F30-9C92-AACB96DBD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Agrupar 31">
            <a:extLst>
              <a:ext uri="{FF2B5EF4-FFF2-40B4-BE49-F238E27FC236}">
                <a16:creationId xmlns:a16="http://schemas.microsoft.com/office/drawing/2014/main" id="{3C0551EB-D912-6D9B-C05C-BCB62782B52B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9144000" cy="5143500"/>
          </a:xfrm>
        </p:grpSpPr>
        <p:pic>
          <p:nvPicPr>
            <p:cNvPr id="2" name="Image 0" descr="preencoded.png">
              <a:extLst>
                <a:ext uri="{FF2B5EF4-FFF2-40B4-BE49-F238E27FC236}">
                  <a16:creationId xmlns:a16="http://schemas.microsoft.com/office/drawing/2014/main" id="{6757DD08-E685-CDB0-F302-147BF2C1B09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</p:spPr>
        </p:pic>
        <p:sp>
          <p:nvSpPr>
            <p:cNvPr id="31" name="Retângulo 30">
              <a:extLst>
                <a:ext uri="{FF2B5EF4-FFF2-40B4-BE49-F238E27FC236}">
                  <a16:creationId xmlns:a16="http://schemas.microsoft.com/office/drawing/2014/main" id="{04B8D257-7BCD-C419-C14C-528F740B01ED}"/>
                </a:ext>
              </a:extLst>
            </p:cNvPr>
            <p:cNvSpPr/>
            <p:nvPr/>
          </p:nvSpPr>
          <p:spPr>
            <a:xfrm>
              <a:off x="189186" y="1082566"/>
              <a:ext cx="7788166" cy="271166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</p:grpSp>
      <p:sp>
        <p:nvSpPr>
          <p:cNvPr id="3" name="Text 0">
            <a:extLst>
              <a:ext uri="{FF2B5EF4-FFF2-40B4-BE49-F238E27FC236}">
                <a16:creationId xmlns:a16="http://schemas.microsoft.com/office/drawing/2014/main" id="{AAA6155F-E901-B55F-7FE3-B49EBC6B491B}"/>
              </a:ext>
            </a:extLst>
          </p:cNvPr>
          <p:cNvSpPr/>
          <p:nvPr/>
        </p:nvSpPr>
        <p:spPr>
          <a:xfrm>
            <a:off x="762001" y="531169"/>
            <a:ext cx="7046801" cy="46166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3000" b="1" dirty="0">
                <a:solidFill>
                  <a:srgbClr val="FF6B35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Anos 2000</a:t>
            </a:r>
            <a:r>
              <a:rPr lang="en-US" sz="30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– Deep Learning e </a:t>
            </a:r>
            <a:r>
              <a:rPr lang="en-US" sz="3000" b="1" dirty="0" err="1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os</a:t>
            </a:r>
            <a:r>
              <a:rPr lang="en-US" sz="30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GPUs</a:t>
            </a:r>
            <a:endParaRPr lang="en-US" sz="3000" dirty="0"/>
          </a:p>
        </p:txBody>
      </p:sp>
      <p:sp>
        <p:nvSpPr>
          <p:cNvPr id="25" name="Shape 15">
            <a:extLst>
              <a:ext uri="{FF2B5EF4-FFF2-40B4-BE49-F238E27FC236}">
                <a16:creationId xmlns:a16="http://schemas.microsoft.com/office/drawing/2014/main" id="{336EE6DB-A2C8-3EE3-F083-A7852E94F46D}"/>
              </a:ext>
            </a:extLst>
          </p:cNvPr>
          <p:cNvSpPr/>
          <p:nvPr/>
        </p:nvSpPr>
        <p:spPr>
          <a:xfrm>
            <a:off x="0" y="6096000"/>
            <a:ext cx="12192000" cy="762000"/>
          </a:xfrm>
          <a:prstGeom prst="rect">
            <a:avLst/>
          </a:prstGeom>
          <a:solidFill>
            <a:srgbClr val="FF6B35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6" name="Shape 16">
            <a:extLst>
              <a:ext uri="{FF2B5EF4-FFF2-40B4-BE49-F238E27FC236}">
                <a16:creationId xmlns:a16="http://schemas.microsoft.com/office/drawing/2014/main" id="{6BB3A3DB-20FE-7172-E9EE-E43278D8F302}"/>
              </a:ext>
            </a:extLst>
          </p:cNvPr>
          <p:cNvSpPr/>
          <p:nvPr/>
        </p:nvSpPr>
        <p:spPr>
          <a:xfrm>
            <a:off x="3657600" y="6191251"/>
            <a:ext cx="8534400" cy="666751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7" name="Shape 17">
            <a:extLst>
              <a:ext uri="{FF2B5EF4-FFF2-40B4-BE49-F238E27FC236}">
                <a16:creationId xmlns:a16="http://schemas.microsoft.com/office/drawing/2014/main" id="{9EC1754F-04FC-E072-5840-F6D092FAC486}"/>
              </a:ext>
            </a:extLst>
          </p:cNvPr>
          <p:cNvSpPr/>
          <p:nvPr/>
        </p:nvSpPr>
        <p:spPr>
          <a:xfrm>
            <a:off x="0" y="6572251"/>
            <a:ext cx="12192000" cy="285751"/>
          </a:xfrm>
          <a:prstGeom prst="rect">
            <a:avLst/>
          </a:prstGeom>
          <a:solidFill>
            <a:srgbClr val="0A1E3D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8" name="Text 18">
            <a:extLst>
              <a:ext uri="{FF2B5EF4-FFF2-40B4-BE49-F238E27FC236}">
                <a16:creationId xmlns:a16="http://schemas.microsoft.com/office/drawing/2014/main" id="{9709E2C1-B0AA-B911-0752-B81B4792AB69}"/>
              </a:ext>
            </a:extLst>
          </p:cNvPr>
          <p:cNvSpPr/>
          <p:nvPr/>
        </p:nvSpPr>
        <p:spPr>
          <a:xfrm>
            <a:off x="381000" y="6210644"/>
            <a:ext cx="1221488" cy="32316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21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UNYFLEX</a:t>
            </a:r>
            <a:endParaRPr lang="en-US" sz="2100" dirty="0"/>
          </a:p>
        </p:txBody>
      </p:sp>
      <p:sp>
        <p:nvSpPr>
          <p:cNvPr id="29" name="Shape 19">
            <a:extLst>
              <a:ext uri="{FF2B5EF4-FFF2-40B4-BE49-F238E27FC236}">
                <a16:creationId xmlns:a16="http://schemas.microsoft.com/office/drawing/2014/main" id="{70340BE5-BF79-AEB4-4423-7B0FF04A7070}"/>
              </a:ext>
            </a:extLst>
          </p:cNvPr>
          <p:cNvSpPr/>
          <p:nvPr/>
        </p:nvSpPr>
        <p:spPr>
          <a:xfrm>
            <a:off x="11239501" y="6096001"/>
            <a:ext cx="571500" cy="5715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pic>
        <p:nvPicPr>
          <p:cNvPr id="30" name="Image 8" descr="preencoded.png">
            <a:extLst>
              <a:ext uri="{FF2B5EF4-FFF2-40B4-BE49-F238E27FC236}">
                <a16:creationId xmlns:a16="http://schemas.microsoft.com/office/drawing/2014/main" id="{D06D5B56-1CB6-527E-26E0-7526961B27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82375" y="6238875"/>
            <a:ext cx="285751" cy="285751"/>
          </a:xfrm>
          <a:prstGeom prst="rect">
            <a:avLst/>
          </a:prstGeom>
        </p:spPr>
      </p:pic>
      <p:sp>
        <p:nvSpPr>
          <p:cNvPr id="33" name="CaixaDeTexto 32">
            <a:extLst>
              <a:ext uri="{FF2B5EF4-FFF2-40B4-BE49-F238E27FC236}">
                <a16:creationId xmlns:a16="http://schemas.microsoft.com/office/drawing/2014/main" id="{22AA780D-9D3E-B153-3A73-ABFAC8752505}"/>
              </a:ext>
            </a:extLst>
          </p:cNvPr>
          <p:cNvSpPr txBox="1"/>
          <p:nvPr/>
        </p:nvSpPr>
        <p:spPr>
          <a:xfrm>
            <a:off x="733973" y="1107094"/>
            <a:ext cx="1025284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Foco:</a:t>
            </a:r>
            <a:r>
              <a:rPr lang="pt-BR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Aprendizado Profundo e hardware gráfico acelerando a ciência.</a:t>
            </a:r>
          </a:p>
          <a:p>
            <a:pPr fontAlgn="base"/>
            <a:r>
              <a:rPr lang="pt-BR" sz="1600" b="1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Deep</a:t>
            </a:r>
            <a:r>
              <a:rPr lang="pt-BR" sz="16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Learning (Aprendizado Profundo):</a:t>
            </a:r>
            <a:r>
              <a:rPr lang="pt-BR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Uma evolução das redes neurais com muito mais camadas de processamento. Permitiu que o computador começasse a "enxergar" e "ouvir" com precisão.</a:t>
            </a:r>
          </a:p>
          <a:p>
            <a:pPr fontAlgn="base"/>
            <a:r>
              <a:rPr lang="pt-BR" sz="16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 Papel das GPUs:</a:t>
            </a:r>
            <a:endParaRPr lang="pt-BR" sz="16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lvl="1" fontAlgn="base"/>
            <a:r>
              <a:rPr lang="pt-BR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Placas de vídeo (feitas para jogos) revelaram-se excelentes para IA porque processam muitas tarefas ao mesmo tempo (paralelismo).</a:t>
            </a:r>
          </a:p>
          <a:p>
            <a:pPr lvl="1" fontAlgn="base"/>
            <a:r>
              <a:rPr lang="pt-BR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Isso permitiu treinar modelos gigantescos que antes eram impossíveis.</a:t>
            </a:r>
          </a:p>
          <a:p>
            <a:pPr fontAlgn="base"/>
            <a:r>
              <a:rPr lang="pt-BR" sz="16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Resultados:</a:t>
            </a:r>
            <a:r>
              <a:rPr lang="pt-BR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Saltos enormes em carros autônomos e reconhecimento facial. A máquina começa a entender o mundo não estruturado (imagens e sons).</a:t>
            </a:r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12E23490-06B1-D484-E949-084A8FCCBB5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36" b="13634"/>
          <a:stretch>
            <a:fillRect/>
          </a:stretch>
        </p:blipFill>
        <p:spPr bwMode="auto">
          <a:xfrm>
            <a:off x="938927" y="3538209"/>
            <a:ext cx="6120963" cy="2557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>
            <a:extLst>
              <a:ext uri="{FF2B5EF4-FFF2-40B4-BE49-F238E27FC236}">
                <a16:creationId xmlns:a16="http://schemas.microsoft.com/office/drawing/2014/main" id="{21891F79-0FDB-6541-D0E3-FE7542F876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40" t="11035" r="21221" b="14060"/>
          <a:stretch>
            <a:fillRect/>
          </a:stretch>
        </p:blipFill>
        <p:spPr bwMode="auto">
          <a:xfrm>
            <a:off x="7497379" y="3189743"/>
            <a:ext cx="4134072" cy="2906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0307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1F08E9-8548-5A98-808C-01FD39CF53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Agrupar 31">
            <a:extLst>
              <a:ext uri="{FF2B5EF4-FFF2-40B4-BE49-F238E27FC236}">
                <a16:creationId xmlns:a16="http://schemas.microsoft.com/office/drawing/2014/main" id="{F6C9713D-15CB-1062-FA3D-D5EC32442984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9144000" cy="5143500"/>
          </a:xfrm>
        </p:grpSpPr>
        <p:pic>
          <p:nvPicPr>
            <p:cNvPr id="2" name="Image 0" descr="preencoded.png">
              <a:extLst>
                <a:ext uri="{FF2B5EF4-FFF2-40B4-BE49-F238E27FC236}">
                  <a16:creationId xmlns:a16="http://schemas.microsoft.com/office/drawing/2014/main" id="{A51C5D42-396C-A309-A8FF-8182940BE0F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</p:spPr>
        </p:pic>
        <p:sp>
          <p:nvSpPr>
            <p:cNvPr id="31" name="Retângulo 30">
              <a:extLst>
                <a:ext uri="{FF2B5EF4-FFF2-40B4-BE49-F238E27FC236}">
                  <a16:creationId xmlns:a16="http://schemas.microsoft.com/office/drawing/2014/main" id="{19FE26D2-AAE1-E972-A9D1-3F0D2F1FE79B}"/>
                </a:ext>
              </a:extLst>
            </p:cNvPr>
            <p:cNvSpPr/>
            <p:nvPr/>
          </p:nvSpPr>
          <p:spPr>
            <a:xfrm>
              <a:off x="189186" y="1082566"/>
              <a:ext cx="7788166" cy="271166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</p:grpSp>
      <p:sp>
        <p:nvSpPr>
          <p:cNvPr id="3" name="Text 0">
            <a:extLst>
              <a:ext uri="{FF2B5EF4-FFF2-40B4-BE49-F238E27FC236}">
                <a16:creationId xmlns:a16="http://schemas.microsoft.com/office/drawing/2014/main" id="{8D3E8906-1C2C-7B0D-FEB4-2956BE371DCE}"/>
              </a:ext>
            </a:extLst>
          </p:cNvPr>
          <p:cNvSpPr/>
          <p:nvPr/>
        </p:nvSpPr>
        <p:spPr>
          <a:xfrm>
            <a:off x="762000" y="531169"/>
            <a:ext cx="8678658" cy="46166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3000" b="1" dirty="0">
                <a:solidFill>
                  <a:srgbClr val="FF6B35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Anos 2010</a:t>
            </a:r>
            <a:r>
              <a:rPr lang="en-US" sz="30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– Era de </a:t>
            </a:r>
            <a:r>
              <a:rPr lang="en-US" sz="3000" b="1" dirty="0" err="1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ouro</a:t>
            </a:r>
            <a:r>
              <a:rPr lang="en-US" sz="30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e </a:t>
            </a:r>
            <a:r>
              <a:rPr lang="en-US" sz="3000" b="1" dirty="0" err="1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os</a:t>
            </a:r>
            <a:r>
              <a:rPr lang="en-US" sz="30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3000" b="1" dirty="0" err="1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assistentes</a:t>
            </a:r>
            <a:r>
              <a:rPr lang="en-US" sz="30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de IA</a:t>
            </a:r>
            <a:endParaRPr lang="en-US" sz="3000" dirty="0"/>
          </a:p>
        </p:txBody>
      </p:sp>
      <p:sp>
        <p:nvSpPr>
          <p:cNvPr id="25" name="Shape 15">
            <a:extLst>
              <a:ext uri="{FF2B5EF4-FFF2-40B4-BE49-F238E27FC236}">
                <a16:creationId xmlns:a16="http://schemas.microsoft.com/office/drawing/2014/main" id="{8FB8B87E-6E44-E7BD-EF07-0920F490B44D}"/>
              </a:ext>
            </a:extLst>
          </p:cNvPr>
          <p:cNvSpPr/>
          <p:nvPr/>
        </p:nvSpPr>
        <p:spPr>
          <a:xfrm>
            <a:off x="0" y="6096000"/>
            <a:ext cx="12192000" cy="762000"/>
          </a:xfrm>
          <a:prstGeom prst="rect">
            <a:avLst/>
          </a:prstGeom>
          <a:solidFill>
            <a:srgbClr val="FF6B35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6" name="Shape 16">
            <a:extLst>
              <a:ext uri="{FF2B5EF4-FFF2-40B4-BE49-F238E27FC236}">
                <a16:creationId xmlns:a16="http://schemas.microsoft.com/office/drawing/2014/main" id="{A336661B-D8AA-FAE3-8C5E-C5753438CE49}"/>
              </a:ext>
            </a:extLst>
          </p:cNvPr>
          <p:cNvSpPr/>
          <p:nvPr/>
        </p:nvSpPr>
        <p:spPr>
          <a:xfrm>
            <a:off x="3657600" y="6191251"/>
            <a:ext cx="8534400" cy="666751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7" name="Shape 17">
            <a:extLst>
              <a:ext uri="{FF2B5EF4-FFF2-40B4-BE49-F238E27FC236}">
                <a16:creationId xmlns:a16="http://schemas.microsoft.com/office/drawing/2014/main" id="{F5990D58-181A-CA03-4DD2-089E28C19D3F}"/>
              </a:ext>
            </a:extLst>
          </p:cNvPr>
          <p:cNvSpPr/>
          <p:nvPr/>
        </p:nvSpPr>
        <p:spPr>
          <a:xfrm>
            <a:off x="0" y="6572251"/>
            <a:ext cx="12192000" cy="285751"/>
          </a:xfrm>
          <a:prstGeom prst="rect">
            <a:avLst/>
          </a:prstGeom>
          <a:solidFill>
            <a:srgbClr val="0A1E3D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8" name="Text 18">
            <a:extLst>
              <a:ext uri="{FF2B5EF4-FFF2-40B4-BE49-F238E27FC236}">
                <a16:creationId xmlns:a16="http://schemas.microsoft.com/office/drawing/2014/main" id="{BEE543E2-8FA2-2CCE-6225-925A4823C584}"/>
              </a:ext>
            </a:extLst>
          </p:cNvPr>
          <p:cNvSpPr/>
          <p:nvPr/>
        </p:nvSpPr>
        <p:spPr>
          <a:xfrm>
            <a:off x="381000" y="6210644"/>
            <a:ext cx="1221488" cy="32316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21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UNYFLEX</a:t>
            </a:r>
            <a:endParaRPr lang="en-US" sz="2100" dirty="0"/>
          </a:p>
        </p:txBody>
      </p:sp>
      <p:sp>
        <p:nvSpPr>
          <p:cNvPr id="29" name="Shape 19">
            <a:extLst>
              <a:ext uri="{FF2B5EF4-FFF2-40B4-BE49-F238E27FC236}">
                <a16:creationId xmlns:a16="http://schemas.microsoft.com/office/drawing/2014/main" id="{D796F20E-8AC8-FF28-EAF2-3685D4BB0890}"/>
              </a:ext>
            </a:extLst>
          </p:cNvPr>
          <p:cNvSpPr/>
          <p:nvPr/>
        </p:nvSpPr>
        <p:spPr>
          <a:xfrm>
            <a:off x="11239501" y="6096001"/>
            <a:ext cx="571500" cy="5715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pic>
        <p:nvPicPr>
          <p:cNvPr id="30" name="Image 8" descr="preencoded.png">
            <a:extLst>
              <a:ext uri="{FF2B5EF4-FFF2-40B4-BE49-F238E27FC236}">
                <a16:creationId xmlns:a16="http://schemas.microsoft.com/office/drawing/2014/main" id="{88861AE2-7E01-AB04-D3F8-65FADC4D66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82375" y="6238875"/>
            <a:ext cx="285751" cy="285751"/>
          </a:xfrm>
          <a:prstGeom prst="rect">
            <a:avLst/>
          </a:prstGeom>
        </p:spPr>
      </p:pic>
      <p:sp>
        <p:nvSpPr>
          <p:cNvPr id="33" name="CaixaDeTexto 32">
            <a:extLst>
              <a:ext uri="{FF2B5EF4-FFF2-40B4-BE49-F238E27FC236}">
                <a16:creationId xmlns:a16="http://schemas.microsoft.com/office/drawing/2014/main" id="{5FDA2E16-A6E3-F9EE-1806-251640F0A08C}"/>
              </a:ext>
            </a:extLst>
          </p:cNvPr>
          <p:cNvSpPr txBox="1"/>
          <p:nvPr/>
        </p:nvSpPr>
        <p:spPr>
          <a:xfrm>
            <a:off x="733974" y="1387369"/>
            <a:ext cx="7422055" cy="41148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67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Foco:</a:t>
            </a:r>
            <a:r>
              <a:rPr lang="pt-BR" sz="1867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A IA entra na nossa casa e no nosso bolso.</a:t>
            </a:r>
          </a:p>
          <a:p>
            <a:pPr fontAlgn="base"/>
            <a:endParaRPr lang="pt-BR" sz="1867" b="1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fontAlgn="base"/>
            <a:r>
              <a:rPr lang="pt-BR" sz="1867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Onipresença:</a:t>
            </a:r>
            <a:r>
              <a:rPr lang="pt-BR" sz="1867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A IA deixa de ser algo de laboratório e vira produto de consumo.</a:t>
            </a:r>
          </a:p>
          <a:p>
            <a:pPr fontAlgn="base"/>
            <a:endParaRPr lang="pt-BR" sz="1867" b="1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fontAlgn="base"/>
            <a:r>
              <a:rPr lang="pt-BR" sz="1867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Assistentes Virtuais:</a:t>
            </a:r>
            <a:r>
              <a:rPr lang="pt-BR" sz="1867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O surgimento da </a:t>
            </a:r>
            <a:r>
              <a:rPr lang="pt-BR" sz="1867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Siri (2011)</a:t>
            </a:r>
            <a:r>
              <a:rPr lang="pt-BR" sz="1867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, </a:t>
            </a:r>
            <a:r>
              <a:rPr lang="pt-BR" sz="1867" b="1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Alexa</a:t>
            </a:r>
            <a:r>
              <a:rPr lang="pt-BR" sz="1867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(2014)</a:t>
            </a:r>
            <a:r>
              <a:rPr lang="pt-BR" sz="1867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e </a:t>
            </a:r>
            <a:r>
              <a:rPr lang="pt-BR" sz="1867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Google </a:t>
            </a:r>
            <a:r>
              <a:rPr lang="pt-BR" sz="1867" b="1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Assistant</a:t>
            </a:r>
            <a:r>
              <a:rPr lang="pt-BR" sz="1867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(2016)</a:t>
            </a:r>
            <a:r>
              <a:rPr lang="pt-BR" sz="1867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 Interação por voz torna-se comum.</a:t>
            </a:r>
          </a:p>
          <a:p>
            <a:pPr fontAlgn="base"/>
            <a:endParaRPr lang="pt-BR" sz="1867" b="1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fontAlgn="base"/>
            <a:r>
              <a:rPr lang="pt-BR" sz="1867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Transformação Econômica:</a:t>
            </a:r>
            <a:r>
              <a:rPr lang="pt-BR" sz="1867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Grandes empresas e governos começam a investir pesado. Automação inteligente na saúde, indústria e serviços.</a:t>
            </a:r>
          </a:p>
          <a:p>
            <a:pPr fontAlgn="base"/>
            <a:endParaRPr lang="pt-BR" sz="1867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fontAlgn="base"/>
            <a:r>
              <a:rPr lang="pt-BR" sz="1867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Conquista:</a:t>
            </a:r>
            <a:r>
              <a:rPr lang="pt-BR" sz="1867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A tecnologia alcança o que antes era apenas teoria, tornando-se viável e lucrativa.</a:t>
            </a:r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43DC1757-08A4-E80D-ECD8-2A771C03C2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00" b="23755"/>
          <a:stretch>
            <a:fillRect/>
          </a:stretch>
        </p:blipFill>
        <p:spPr bwMode="auto">
          <a:xfrm>
            <a:off x="8380469" y="2830790"/>
            <a:ext cx="3797300" cy="2995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21058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DF56B-B116-8588-572D-EC7DF08E28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Agrupar 31">
            <a:extLst>
              <a:ext uri="{FF2B5EF4-FFF2-40B4-BE49-F238E27FC236}">
                <a16:creationId xmlns:a16="http://schemas.microsoft.com/office/drawing/2014/main" id="{63CD0D43-989B-237A-4927-9E181DC1692E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9144000" cy="5143500"/>
          </a:xfrm>
        </p:grpSpPr>
        <p:pic>
          <p:nvPicPr>
            <p:cNvPr id="2" name="Image 0" descr="preencoded.png">
              <a:extLst>
                <a:ext uri="{FF2B5EF4-FFF2-40B4-BE49-F238E27FC236}">
                  <a16:creationId xmlns:a16="http://schemas.microsoft.com/office/drawing/2014/main" id="{0C3DF442-25FC-7D72-1AC7-D493AD8FF9B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</p:spPr>
        </p:pic>
        <p:sp>
          <p:nvSpPr>
            <p:cNvPr id="31" name="Retângulo 30">
              <a:extLst>
                <a:ext uri="{FF2B5EF4-FFF2-40B4-BE49-F238E27FC236}">
                  <a16:creationId xmlns:a16="http://schemas.microsoft.com/office/drawing/2014/main" id="{034C1C29-B51E-3F58-1E53-27B51438A781}"/>
                </a:ext>
              </a:extLst>
            </p:cNvPr>
            <p:cNvSpPr/>
            <p:nvPr/>
          </p:nvSpPr>
          <p:spPr>
            <a:xfrm>
              <a:off x="189186" y="1082566"/>
              <a:ext cx="7788166" cy="271166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</p:grpSp>
      <p:sp>
        <p:nvSpPr>
          <p:cNvPr id="3" name="Text 0">
            <a:extLst>
              <a:ext uri="{FF2B5EF4-FFF2-40B4-BE49-F238E27FC236}">
                <a16:creationId xmlns:a16="http://schemas.microsoft.com/office/drawing/2014/main" id="{3013BE67-BD0C-3C9A-92BC-974C12173953}"/>
              </a:ext>
            </a:extLst>
          </p:cNvPr>
          <p:cNvSpPr/>
          <p:nvPr/>
        </p:nvSpPr>
        <p:spPr>
          <a:xfrm>
            <a:off x="762001" y="531169"/>
            <a:ext cx="6931385" cy="46166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3000" b="1" dirty="0">
                <a:solidFill>
                  <a:srgbClr val="FF6B35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Anos 2020</a:t>
            </a:r>
            <a:r>
              <a:rPr lang="en-US" sz="30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– IA </a:t>
            </a:r>
            <a:r>
              <a:rPr lang="en-US" sz="3000" b="1" dirty="0" err="1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Generativa</a:t>
            </a:r>
            <a:r>
              <a:rPr lang="en-US" sz="30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e o </a:t>
            </a:r>
            <a:r>
              <a:rPr lang="en-US" sz="3000" b="1" dirty="0" err="1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futuro</a:t>
            </a:r>
            <a:endParaRPr lang="en-US" sz="3000" dirty="0"/>
          </a:p>
        </p:txBody>
      </p:sp>
      <p:sp>
        <p:nvSpPr>
          <p:cNvPr id="25" name="Shape 15">
            <a:extLst>
              <a:ext uri="{FF2B5EF4-FFF2-40B4-BE49-F238E27FC236}">
                <a16:creationId xmlns:a16="http://schemas.microsoft.com/office/drawing/2014/main" id="{1FB7FEF4-A555-2365-106D-FF1C9D354005}"/>
              </a:ext>
            </a:extLst>
          </p:cNvPr>
          <p:cNvSpPr/>
          <p:nvPr/>
        </p:nvSpPr>
        <p:spPr>
          <a:xfrm>
            <a:off x="0" y="6096000"/>
            <a:ext cx="12192000" cy="762000"/>
          </a:xfrm>
          <a:prstGeom prst="rect">
            <a:avLst/>
          </a:prstGeom>
          <a:solidFill>
            <a:srgbClr val="FF6B35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6" name="Shape 16">
            <a:extLst>
              <a:ext uri="{FF2B5EF4-FFF2-40B4-BE49-F238E27FC236}">
                <a16:creationId xmlns:a16="http://schemas.microsoft.com/office/drawing/2014/main" id="{CC78DF9E-6BF8-E37B-679C-ACD0E13FCF26}"/>
              </a:ext>
            </a:extLst>
          </p:cNvPr>
          <p:cNvSpPr/>
          <p:nvPr/>
        </p:nvSpPr>
        <p:spPr>
          <a:xfrm>
            <a:off x="3657600" y="6191251"/>
            <a:ext cx="8534400" cy="666751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7" name="Shape 17">
            <a:extLst>
              <a:ext uri="{FF2B5EF4-FFF2-40B4-BE49-F238E27FC236}">
                <a16:creationId xmlns:a16="http://schemas.microsoft.com/office/drawing/2014/main" id="{871CF033-E095-5368-A2EF-71CD098FEA44}"/>
              </a:ext>
            </a:extLst>
          </p:cNvPr>
          <p:cNvSpPr/>
          <p:nvPr/>
        </p:nvSpPr>
        <p:spPr>
          <a:xfrm>
            <a:off x="0" y="6572251"/>
            <a:ext cx="12192000" cy="285751"/>
          </a:xfrm>
          <a:prstGeom prst="rect">
            <a:avLst/>
          </a:prstGeom>
          <a:solidFill>
            <a:srgbClr val="0A1E3D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8" name="Text 18">
            <a:extLst>
              <a:ext uri="{FF2B5EF4-FFF2-40B4-BE49-F238E27FC236}">
                <a16:creationId xmlns:a16="http://schemas.microsoft.com/office/drawing/2014/main" id="{8698A0F4-7AEF-B97D-C1D9-EAC7C68B84BA}"/>
              </a:ext>
            </a:extLst>
          </p:cNvPr>
          <p:cNvSpPr/>
          <p:nvPr/>
        </p:nvSpPr>
        <p:spPr>
          <a:xfrm>
            <a:off x="381000" y="6210644"/>
            <a:ext cx="1221488" cy="32316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21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UNYFLEX</a:t>
            </a:r>
            <a:endParaRPr lang="en-US" sz="2100" dirty="0"/>
          </a:p>
        </p:txBody>
      </p:sp>
      <p:sp>
        <p:nvSpPr>
          <p:cNvPr id="29" name="Shape 19">
            <a:extLst>
              <a:ext uri="{FF2B5EF4-FFF2-40B4-BE49-F238E27FC236}">
                <a16:creationId xmlns:a16="http://schemas.microsoft.com/office/drawing/2014/main" id="{2416C4C2-3F34-AD80-B2BB-DFC44A077A1C}"/>
              </a:ext>
            </a:extLst>
          </p:cNvPr>
          <p:cNvSpPr/>
          <p:nvPr/>
        </p:nvSpPr>
        <p:spPr>
          <a:xfrm>
            <a:off x="11239501" y="6096001"/>
            <a:ext cx="571500" cy="5715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pic>
        <p:nvPicPr>
          <p:cNvPr id="30" name="Image 8" descr="preencoded.png">
            <a:extLst>
              <a:ext uri="{FF2B5EF4-FFF2-40B4-BE49-F238E27FC236}">
                <a16:creationId xmlns:a16="http://schemas.microsoft.com/office/drawing/2014/main" id="{BC27C921-B68B-14ED-5836-6F5A1F7778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82375" y="6238875"/>
            <a:ext cx="285751" cy="285751"/>
          </a:xfrm>
          <a:prstGeom prst="rect">
            <a:avLst/>
          </a:prstGeom>
        </p:spPr>
      </p:pic>
      <p:sp>
        <p:nvSpPr>
          <p:cNvPr id="33" name="CaixaDeTexto 32">
            <a:extLst>
              <a:ext uri="{FF2B5EF4-FFF2-40B4-BE49-F238E27FC236}">
                <a16:creationId xmlns:a16="http://schemas.microsoft.com/office/drawing/2014/main" id="{52A55944-DFDF-C8F0-18A0-C7BF3B9CB487}"/>
              </a:ext>
            </a:extLst>
          </p:cNvPr>
          <p:cNvSpPr txBox="1"/>
          <p:nvPr/>
        </p:nvSpPr>
        <p:spPr>
          <a:xfrm>
            <a:off x="733974" y="1387369"/>
            <a:ext cx="9187793" cy="41148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67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Foco:</a:t>
            </a:r>
            <a:r>
              <a:rPr lang="pt-BR" sz="1867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A máquina criativa e a revolução da linguagem (ChatGPT).</a:t>
            </a:r>
          </a:p>
          <a:p>
            <a:pPr fontAlgn="base"/>
            <a:endParaRPr lang="pt-BR" sz="1867" b="1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fontAlgn="base"/>
            <a:r>
              <a:rPr lang="pt-BR" sz="1867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 Nova Fronteira:</a:t>
            </a:r>
            <a:r>
              <a:rPr lang="pt-BR" sz="1867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pt-BR" sz="1867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IA Generativa</a:t>
            </a:r>
            <a:r>
              <a:rPr lang="pt-BR" sz="1867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 Não apenas classifica dados, mas cria novos (textos, imagens, códigos).</a:t>
            </a:r>
          </a:p>
          <a:p>
            <a:pPr fontAlgn="base"/>
            <a:endParaRPr lang="pt-BR" sz="1867" b="1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fontAlgn="base"/>
            <a:r>
              <a:rPr lang="pt-BR" sz="1867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Os Protagonistas:</a:t>
            </a:r>
            <a:endParaRPr lang="pt-BR" sz="1867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lvl="1" fontAlgn="base"/>
            <a:r>
              <a:rPr lang="pt-BR" sz="1867" b="1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LLMs</a:t>
            </a:r>
            <a:r>
              <a:rPr lang="pt-BR" sz="1867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(Grandes Modelos de Linguagem):</a:t>
            </a:r>
            <a:r>
              <a:rPr lang="pt-BR" sz="1867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Treinados com quase todo o texto da internet.</a:t>
            </a:r>
          </a:p>
          <a:p>
            <a:pPr lvl="1" fontAlgn="base"/>
            <a:r>
              <a:rPr lang="pt-BR" sz="1867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Transformers &amp; GPT:</a:t>
            </a:r>
            <a:r>
              <a:rPr lang="pt-BR" sz="1867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A arquitetura que permite entender contexto complexo e gerar respostas fluentes.</a:t>
            </a:r>
          </a:p>
          <a:p>
            <a:pPr fontAlgn="base"/>
            <a:endParaRPr lang="pt-BR" sz="1867" b="1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fontAlgn="base"/>
            <a:r>
              <a:rPr lang="pt-BR" sz="1867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Ferramentas:</a:t>
            </a:r>
            <a:r>
              <a:rPr lang="pt-BR" sz="1867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ChatGPT (OpenAI), Gemini (Google), </a:t>
            </a:r>
            <a:r>
              <a:rPr lang="pt-BR" sz="1867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Copilot</a:t>
            </a:r>
            <a:r>
              <a:rPr lang="pt-BR" sz="1867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(Microsoft), Manus, </a:t>
            </a:r>
            <a:r>
              <a:rPr lang="pt-BR" sz="1867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Grok</a:t>
            </a:r>
            <a:r>
              <a:rPr lang="pt-BR" sz="1867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, Claude.</a:t>
            </a:r>
          </a:p>
          <a:p>
            <a:pPr fontAlgn="base"/>
            <a:endParaRPr lang="pt-BR" sz="1867" b="1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75B551AD-934B-F79C-A79C-F5876B8122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45" b="16050"/>
          <a:stretch>
            <a:fillRect/>
          </a:stretch>
        </p:blipFill>
        <p:spPr bwMode="auto">
          <a:xfrm>
            <a:off x="8002752" y="333375"/>
            <a:ext cx="3937000" cy="1356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Google Gemini">
            <a:extLst>
              <a:ext uri="{FF2B5EF4-FFF2-40B4-BE49-F238E27FC236}">
                <a16:creationId xmlns:a16="http://schemas.microsoft.com/office/drawing/2014/main" id="{084FFB1F-CFB7-C087-4301-E9366263A8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21" t="29844" r="19264" b="14427"/>
          <a:stretch>
            <a:fillRect/>
          </a:stretch>
        </p:blipFill>
        <p:spPr bwMode="auto">
          <a:xfrm>
            <a:off x="9725572" y="2239976"/>
            <a:ext cx="2214181" cy="1189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97760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0906B6-964D-F2A7-4F79-E576CAD0AB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Agrupar 31">
            <a:extLst>
              <a:ext uri="{FF2B5EF4-FFF2-40B4-BE49-F238E27FC236}">
                <a16:creationId xmlns:a16="http://schemas.microsoft.com/office/drawing/2014/main" id="{0F6B28D9-166A-73D3-5A0C-92464FE733B3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9144000" cy="5143500"/>
          </a:xfrm>
        </p:grpSpPr>
        <p:pic>
          <p:nvPicPr>
            <p:cNvPr id="2" name="Image 0" descr="preencoded.png">
              <a:extLst>
                <a:ext uri="{FF2B5EF4-FFF2-40B4-BE49-F238E27FC236}">
                  <a16:creationId xmlns:a16="http://schemas.microsoft.com/office/drawing/2014/main" id="{A93294BC-AE9A-FCA1-6D75-897EBC5A6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</p:spPr>
        </p:pic>
        <p:sp>
          <p:nvSpPr>
            <p:cNvPr id="31" name="Retângulo 30">
              <a:extLst>
                <a:ext uri="{FF2B5EF4-FFF2-40B4-BE49-F238E27FC236}">
                  <a16:creationId xmlns:a16="http://schemas.microsoft.com/office/drawing/2014/main" id="{4F704BA9-2FD4-6765-DF3E-5BA645B99C6F}"/>
                </a:ext>
              </a:extLst>
            </p:cNvPr>
            <p:cNvSpPr/>
            <p:nvPr/>
          </p:nvSpPr>
          <p:spPr>
            <a:xfrm>
              <a:off x="189186" y="1082566"/>
              <a:ext cx="7788166" cy="271166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</p:grpSp>
      <p:sp>
        <p:nvSpPr>
          <p:cNvPr id="3" name="Text 0">
            <a:extLst>
              <a:ext uri="{FF2B5EF4-FFF2-40B4-BE49-F238E27FC236}">
                <a16:creationId xmlns:a16="http://schemas.microsoft.com/office/drawing/2014/main" id="{02696431-4678-AC87-DDB3-A9E86EF7E06C}"/>
              </a:ext>
            </a:extLst>
          </p:cNvPr>
          <p:cNvSpPr/>
          <p:nvPr/>
        </p:nvSpPr>
        <p:spPr>
          <a:xfrm>
            <a:off x="762000" y="531169"/>
            <a:ext cx="3202800" cy="46166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30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Quando usar IA?</a:t>
            </a:r>
            <a:endParaRPr lang="en-US" sz="3000" dirty="0"/>
          </a:p>
        </p:txBody>
      </p:sp>
      <p:sp>
        <p:nvSpPr>
          <p:cNvPr id="25" name="Shape 15">
            <a:extLst>
              <a:ext uri="{FF2B5EF4-FFF2-40B4-BE49-F238E27FC236}">
                <a16:creationId xmlns:a16="http://schemas.microsoft.com/office/drawing/2014/main" id="{EB739F4C-BFFC-F432-55F8-38180E7B840C}"/>
              </a:ext>
            </a:extLst>
          </p:cNvPr>
          <p:cNvSpPr/>
          <p:nvPr/>
        </p:nvSpPr>
        <p:spPr>
          <a:xfrm>
            <a:off x="0" y="6096000"/>
            <a:ext cx="12192000" cy="762000"/>
          </a:xfrm>
          <a:prstGeom prst="rect">
            <a:avLst/>
          </a:prstGeom>
          <a:solidFill>
            <a:srgbClr val="FF6B35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6" name="Shape 16">
            <a:extLst>
              <a:ext uri="{FF2B5EF4-FFF2-40B4-BE49-F238E27FC236}">
                <a16:creationId xmlns:a16="http://schemas.microsoft.com/office/drawing/2014/main" id="{F0373DA9-9546-62F3-9A14-2B74F8A181ED}"/>
              </a:ext>
            </a:extLst>
          </p:cNvPr>
          <p:cNvSpPr/>
          <p:nvPr/>
        </p:nvSpPr>
        <p:spPr>
          <a:xfrm>
            <a:off x="3657600" y="6191251"/>
            <a:ext cx="8534400" cy="666751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7" name="Shape 17">
            <a:extLst>
              <a:ext uri="{FF2B5EF4-FFF2-40B4-BE49-F238E27FC236}">
                <a16:creationId xmlns:a16="http://schemas.microsoft.com/office/drawing/2014/main" id="{F88DBD18-F515-0231-18F0-C6E0FD68C7D2}"/>
              </a:ext>
            </a:extLst>
          </p:cNvPr>
          <p:cNvSpPr/>
          <p:nvPr/>
        </p:nvSpPr>
        <p:spPr>
          <a:xfrm>
            <a:off x="0" y="6572251"/>
            <a:ext cx="12192000" cy="285751"/>
          </a:xfrm>
          <a:prstGeom prst="rect">
            <a:avLst/>
          </a:prstGeom>
          <a:solidFill>
            <a:srgbClr val="0A1E3D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8" name="Text 18">
            <a:extLst>
              <a:ext uri="{FF2B5EF4-FFF2-40B4-BE49-F238E27FC236}">
                <a16:creationId xmlns:a16="http://schemas.microsoft.com/office/drawing/2014/main" id="{CD7BD5DA-E763-2F76-E33E-EE26380CA7B7}"/>
              </a:ext>
            </a:extLst>
          </p:cNvPr>
          <p:cNvSpPr/>
          <p:nvPr/>
        </p:nvSpPr>
        <p:spPr>
          <a:xfrm>
            <a:off x="381000" y="6210644"/>
            <a:ext cx="1221488" cy="32316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21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UNYFLEX</a:t>
            </a:r>
            <a:endParaRPr lang="en-US" sz="2100" dirty="0"/>
          </a:p>
        </p:txBody>
      </p:sp>
      <p:sp>
        <p:nvSpPr>
          <p:cNvPr id="29" name="Shape 19">
            <a:extLst>
              <a:ext uri="{FF2B5EF4-FFF2-40B4-BE49-F238E27FC236}">
                <a16:creationId xmlns:a16="http://schemas.microsoft.com/office/drawing/2014/main" id="{674D65DF-18CE-EE5C-3C74-770045BCB323}"/>
              </a:ext>
            </a:extLst>
          </p:cNvPr>
          <p:cNvSpPr/>
          <p:nvPr/>
        </p:nvSpPr>
        <p:spPr>
          <a:xfrm>
            <a:off x="11239501" y="6096001"/>
            <a:ext cx="571500" cy="5715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pic>
        <p:nvPicPr>
          <p:cNvPr id="30" name="Image 8" descr="preencoded.png">
            <a:extLst>
              <a:ext uri="{FF2B5EF4-FFF2-40B4-BE49-F238E27FC236}">
                <a16:creationId xmlns:a16="http://schemas.microsoft.com/office/drawing/2014/main" id="{6036B380-38B8-85B2-419E-D6910396EC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82375" y="6238875"/>
            <a:ext cx="285751" cy="285751"/>
          </a:xfrm>
          <a:prstGeom prst="rect">
            <a:avLst/>
          </a:prstGeom>
        </p:spPr>
      </p:pic>
      <p:sp>
        <p:nvSpPr>
          <p:cNvPr id="33" name="CaixaDeTexto 32">
            <a:extLst>
              <a:ext uri="{FF2B5EF4-FFF2-40B4-BE49-F238E27FC236}">
                <a16:creationId xmlns:a16="http://schemas.microsoft.com/office/drawing/2014/main" id="{6D1531E6-55F8-E3D7-3CD9-0989C9C44A3E}"/>
              </a:ext>
            </a:extLst>
          </p:cNvPr>
          <p:cNvSpPr txBox="1"/>
          <p:nvPr/>
        </p:nvSpPr>
        <p:spPr>
          <a:xfrm>
            <a:off x="607850" y="3352237"/>
            <a:ext cx="10384221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67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Gerar criatividade</a:t>
            </a:r>
            <a:endParaRPr lang="pt-BR" sz="1867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72561BA-C6E3-B532-A421-1430DF7AED77}"/>
              </a:ext>
            </a:extLst>
          </p:cNvPr>
          <p:cNvSpPr txBox="1"/>
          <p:nvPr/>
        </p:nvSpPr>
        <p:spPr>
          <a:xfrm>
            <a:off x="3740122" y="3352237"/>
            <a:ext cx="10384221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67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Aumentar a produtividade</a:t>
            </a:r>
            <a:endParaRPr lang="pt-BR" sz="1867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64D2D7F4-0CEE-A715-F31C-511E266371D4}"/>
              </a:ext>
            </a:extLst>
          </p:cNvPr>
          <p:cNvSpPr txBox="1"/>
          <p:nvPr/>
        </p:nvSpPr>
        <p:spPr>
          <a:xfrm>
            <a:off x="7527006" y="3354059"/>
            <a:ext cx="4626959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67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Acessar conhecimento e informação</a:t>
            </a:r>
            <a:endParaRPr lang="pt-BR" sz="1867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F2155BE1-D124-0705-5178-C400D94437D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2238" b="67185"/>
          <a:stretch>
            <a:fillRect/>
          </a:stretch>
        </p:blipFill>
        <p:spPr>
          <a:xfrm>
            <a:off x="1094486" y="2136252"/>
            <a:ext cx="1790949" cy="1215683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F20EE0E9-4B79-FE11-363C-704B75B14D8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36183" b="31571"/>
          <a:stretch>
            <a:fillRect/>
          </a:stretch>
        </p:blipFill>
        <p:spPr>
          <a:xfrm>
            <a:off x="4887939" y="2103102"/>
            <a:ext cx="1790949" cy="1281985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4CD6ED33-9506-36F5-D160-507322660F3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67754"/>
          <a:stretch>
            <a:fillRect/>
          </a:stretch>
        </p:blipFill>
        <p:spPr>
          <a:xfrm>
            <a:off x="8681391" y="2103102"/>
            <a:ext cx="1790949" cy="1281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8448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043E89-B7CF-74B8-8402-271E2E8E39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Agrupar 31">
            <a:extLst>
              <a:ext uri="{FF2B5EF4-FFF2-40B4-BE49-F238E27FC236}">
                <a16:creationId xmlns:a16="http://schemas.microsoft.com/office/drawing/2014/main" id="{88CB5002-07CA-52A7-366D-0719B7D59CFC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9144000" cy="5143500"/>
          </a:xfrm>
        </p:grpSpPr>
        <p:pic>
          <p:nvPicPr>
            <p:cNvPr id="2" name="Image 0" descr="preencoded.png">
              <a:extLst>
                <a:ext uri="{FF2B5EF4-FFF2-40B4-BE49-F238E27FC236}">
                  <a16:creationId xmlns:a16="http://schemas.microsoft.com/office/drawing/2014/main" id="{C2B6A153-2019-C380-89D7-AE92DE27565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</p:spPr>
        </p:pic>
        <p:sp>
          <p:nvSpPr>
            <p:cNvPr id="31" name="Retângulo 30">
              <a:extLst>
                <a:ext uri="{FF2B5EF4-FFF2-40B4-BE49-F238E27FC236}">
                  <a16:creationId xmlns:a16="http://schemas.microsoft.com/office/drawing/2014/main" id="{946540F8-CB4B-8AC0-9AEF-2E27C525EE44}"/>
                </a:ext>
              </a:extLst>
            </p:cNvPr>
            <p:cNvSpPr/>
            <p:nvPr/>
          </p:nvSpPr>
          <p:spPr>
            <a:xfrm>
              <a:off x="189186" y="1082566"/>
              <a:ext cx="7788166" cy="271166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</p:grpSp>
      <p:sp>
        <p:nvSpPr>
          <p:cNvPr id="3" name="Text 0">
            <a:extLst>
              <a:ext uri="{FF2B5EF4-FFF2-40B4-BE49-F238E27FC236}">
                <a16:creationId xmlns:a16="http://schemas.microsoft.com/office/drawing/2014/main" id="{C2889EA0-FBA8-DEEB-D550-92D38FEC6B2D}"/>
              </a:ext>
            </a:extLst>
          </p:cNvPr>
          <p:cNvSpPr/>
          <p:nvPr/>
        </p:nvSpPr>
        <p:spPr>
          <a:xfrm>
            <a:off x="762000" y="531169"/>
            <a:ext cx="3202800" cy="46166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30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Quando usar IA?</a:t>
            </a:r>
            <a:endParaRPr lang="en-US" sz="3000" dirty="0"/>
          </a:p>
        </p:txBody>
      </p:sp>
      <p:sp>
        <p:nvSpPr>
          <p:cNvPr id="25" name="Shape 15">
            <a:extLst>
              <a:ext uri="{FF2B5EF4-FFF2-40B4-BE49-F238E27FC236}">
                <a16:creationId xmlns:a16="http://schemas.microsoft.com/office/drawing/2014/main" id="{8CA93D75-97DA-598B-BC5C-9984AD63AACC}"/>
              </a:ext>
            </a:extLst>
          </p:cNvPr>
          <p:cNvSpPr/>
          <p:nvPr/>
        </p:nvSpPr>
        <p:spPr>
          <a:xfrm>
            <a:off x="0" y="6096000"/>
            <a:ext cx="12192000" cy="762000"/>
          </a:xfrm>
          <a:prstGeom prst="rect">
            <a:avLst/>
          </a:prstGeom>
          <a:solidFill>
            <a:srgbClr val="FF6B35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6" name="Shape 16">
            <a:extLst>
              <a:ext uri="{FF2B5EF4-FFF2-40B4-BE49-F238E27FC236}">
                <a16:creationId xmlns:a16="http://schemas.microsoft.com/office/drawing/2014/main" id="{6FD584EA-F1E0-0905-25E3-2FA1A87ADD5A}"/>
              </a:ext>
            </a:extLst>
          </p:cNvPr>
          <p:cNvSpPr/>
          <p:nvPr/>
        </p:nvSpPr>
        <p:spPr>
          <a:xfrm>
            <a:off x="3657600" y="6191251"/>
            <a:ext cx="8534400" cy="666751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7" name="Shape 17">
            <a:extLst>
              <a:ext uri="{FF2B5EF4-FFF2-40B4-BE49-F238E27FC236}">
                <a16:creationId xmlns:a16="http://schemas.microsoft.com/office/drawing/2014/main" id="{D54EF0B8-ECF5-2874-AA21-637F9BE49BE8}"/>
              </a:ext>
            </a:extLst>
          </p:cNvPr>
          <p:cNvSpPr/>
          <p:nvPr/>
        </p:nvSpPr>
        <p:spPr>
          <a:xfrm>
            <a:off x="0" y="6572251"/>
            <a:ext cx="12192000" cy="285751"/>
          </a:xfrm>
          <a:prstGeom prst="rect">
            <a:avLst/>
          </a:prstGeom>
          <a:solidFill>
            <a:srgbClr val="0A1E3D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8" name="Text 18">
            <a:extLst>
              <a:ext uri="{FF2B5EF4-FFF2-40B4-BE49-F238E27FC236}">
                <a16:creationId xmlns:a16="http://schemas.microsoft.com/office/drawing/2014/main" id="{0C22B3FF-C5CF-1AAE-7163-CBD29F9D607D}"/>
              </a:ext>
            </a:extLst>
          </p:cNvPr>
          <p:cNvSpPr/>
          <p:nvPr/>
        </p:nvSpPr>
        <p:spPr>
          <a:xfrm>
            <a:off x="381000" y="6210644"/>
            <a:ext cx="1221488" cy="32316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21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UNYFLEX</a:t>
            </a:r>
            <a:endParaRPr lang="en-US" sz="2100" dirty="0"/>
          </a:p>
        </p:txBody>
      </p:sp>
      <p:sp>
        <p:nvSpPr>
          <p:cNvPr id="29" name="Shape 19">
            <a:extLst>
              <a:ext uri="{FF2B5EF4-FFF2-40B4-BE49-F238E27FC236}">
                <a16:creationId xmlns:a16="http://schemas.microsoft.com/office/drawing/2014/main" id="{2EB25A04-1AA1-A479-21F6-0A02A878F70E}"/>
              </a:ext>
            </a:extLst>
          </p:cNvPr>
          <p:cNvSpPr/>
          <p:nvPr/>
        </p:nvSpPr>
        <p:spPr>
          <a:xfrm>
            <a:off x="11239501" y="6096001"/>
            <a:ext cx="571500" cy="5715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pic>
        <p:nvPicPr>
          <p:cNvPr id="30" name="Image 8" descr="preencoded.png">
            <a:extLst>
              <a:ext uri="{FF2B5EF4-FFF2-40B4-BE49-F238E27FC236}">
                <a16:creationId xmlns:a16="http://schemas.microsoft.com/office/drawing/2014/main" id="{3E317079-EA03-A013-6F3C-299D5B30FC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82375" y="6238875"/>
            <a:ext cx="285751" cy="285751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765FA753-2DD3-F25E-45A1-AFA0630C04B7}"/>
              </a:ext>
            </a:extLst>
          </p:cNvPr>
          <p:cNvSpPr txBox="1"/>
          <p:nvPr/>
        </p:nvSpPr>
        <p:spPr>
          <a:xfrm>
            <a:off x="8820472" y="3224568"/>
            <a:ext cx="3528860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67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Complexidade</a:t>
            </a:r>
            <a:endParaRPr lang="pt-BR" sz="1867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96809B89-E0CF-FCD0-DEF6-1260EBCB129A}"/>
              </a:ext>
            </a:extLst>
          </p:cNvPr>
          <p:cNvSpPr txBox="1"/>
          <p:nvPr/>
        </p:nvSpPr>
        <p:spPr>
          <a:xfrm>
            <a:off x="4753282" y="1441494"/>
            <a:ext cx="3528860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67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Repetição</a:t>
            </a:r>
            <a:endParaRPr lang="pt-BR" sz="1867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cxnSp>
        <p:nvCxnSpPr>
          <p:cNvPr id="13" name="Conector de Seta Reta 12">
            <a:extLst>
              <a:ext uri="{FF2B5EF4-FFF2-40B4-BE49-F238E27FC236}">
                <a16:creationId xmlns:a16="http://schemas.microsoft.com/office/drawing/2014/main" id="{B837381C-30A5-FDF5-405B-3D534096B77D}"/>
              </a:ext>
            </a:extLst>
          </p:cNvPr>
          <p:cNvCxnSpPr>
            <a:stCxn id="31" idx="2"/>
          </p:cNvCxnSpPr>
          <p:nvPr/>
        </p:nvCxnSpPr>
        <p:spPr>
          <a:xfrm flipH="1" flipV="1">
            <a:off x="5444358" y="1873770"/>
            <a:ext cx="1" cy="318520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ector de Seta Reta 14">
            <a:extLst>
              <a:ext uri="{FF2B5EF4-FFF2-40B4-BE49-F238E27FC236}">
                <a16:creationId xmlns:a16="http://schemas.microsoft.com/office/drawing/2014/main" id="{26F40E5D-E3A1-AD15-02AB-189189D08EBD}"/>
              </a:ext>
            </a:extLst>
          </p:cNvPr>
          <p:cNvCxnSpPr/>
          <p:nvPr/>
        </p:nvCxnSpPr>
        <p:spPr>
          <a:xfrm>
            <a:off x="2263516" y="3386109"/>
            <a:ext cx="6430780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4EFEA985-8681-12E4-3C6C-17082BDEB743}"/>
              </a:ext>
            </a:extLst>
          </p:cNvPr>
          <p:cNvSpPr txBox="1"/>
          <p:nvPr/>
        </p:nvSpPr>
        <p:spPr>
          <a:xfrm>
            <a:off x="2363400" y="2434328"/>
            <a:ext cx="29236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IA ideal com automação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831886A4-8582-A0C4-BC65-48C651AA351A}"/>
              </a:ext>
            </a:extLst>
          </p:cNvPr>
          <p:cNvSpPr txBox="1"/>
          <p:nvPr/>
        </p:nvSpPr>
        <p:spPr>
          <a:xfrm>
            <a:off x="6096000" y="2434328"/>
            <a:ext cx="29236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IA com supervisão humana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546B5729-1FE9-CFE1-F8B2-550413F41777}"/>
              </a:ext>
            </a:extLst>
          </p:cNvPr>
          <p:cNvSpPr txBox="1"/>
          <p:nvPr/>
        </p:nvSpPr>
        <p:spPr>
          <a:xfrm>
            <a:off x="2363400" y="3999337"/>
            <a:ext cx="29236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Fazer manualmente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5538B7D7-94AA-10C8-8F6E-07512106E282}"/>
              </a:ext>
            </a:extLst>
          </p:cNvPr>
          <p:cNvSpPr txBox="1"/>
          <p:nvPr/>
        </p:nvSpPr>
        <p:spPr>
          <a:xfrm>
            <a:off x="6096000" y="3999287"/>
            <a:ext cx="29236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IA apenas para insights iniciais; Expertise humana para as decisões</a:t>
            </a:r>
          </a:p>
        </p:txBody>
      </p:sp>
    </p:spTree>
    <p:extLst>
      <p:ext uri="{BB962C8B-B14F-4D97-AF65-F5344CB8AC3E}">
        <p14:creationId xmlns:p14="http://schemas.microsoft.com/office/powerpoint/2010/main" val="32174323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1219200"/>
          </a:xfrm>
          <a:prstGeom prst="rect">
            <a:avLst/>
          </a:prstGeom>
          <a:solidFill>
            <a:srgbClr val="003366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4" name="Text 1"/>
          <p:cNvSpPr/>
          <p:nvPr/>
        </p:nvSpPr>
        <p:spPr>
          <a:xfrm>
            <a:off x="571501" y="424934"/>
            <a:ext cx="2686633" cy="369332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24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Sobre o Professor</a:t>
            </a:r>
            <a:endParaRPr lang="en-US" sz="2400" dirty="0"/>
          </a:p>
        </p:txBody>
      </p:sp>
      <p:sp>
        <p:nvSpPr>
          <p:cNvPr id="5" name="Shape 2"/>
          <p:cNvSpPr/>
          <p:nvPr/>
        </p:nvSpPr>
        <p:spPr>
          <a:xfrm>
            <a:off x="571500" y="1600200"/>
            <a:ext cx="3492475" cy="4286251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9625" y="1838325"/>
            <a:ext cx="381000" cy="30480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333500" y="1867616"/>
            <a:ext cx="1183016" cy="246221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1600" b="1" dirty="0">
                <a:solidFill>
                  <a:srgbClr val="001F3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FORMAÇÃO</a:t>
            </a:r>
            <a:endParaRPr lang="en-US" sz="1600" dirty="0"/>
          </a:p>
        </p:txBody>
      </p:sp>
      <p:sp>
        <p:nvSpPr>
          <p:cNvPr id="8" name="Text 4"/>
          <p:cNvSpPr/>
          <p:nvPr/>
        </p:nvSpPr>
        <p:spPr>
          <a:xfrm>
            <a:off x="629002" y="2533143"/>
            <a:ext cx="3016225" cy="492443"/>
          </a:xfrm>
          <a:prstGeom prst="rect">
            <a:avLst/>
          </a:prstGeom>
          <a:noFill/>
          <a:ln/>
        </p:spPr>
        <p:txBody>
          <a:bodyPr wrap="square" lIns="283464" tIns="0" rIns="0" bIns="0" rtlCol="0" anchor="ctr">
            <a:spAutoFit/>
          </a:bodyPr>
          <a:lstStyle/>
          <a:p>
            <a:r>
              <a:rPr lang="en-US" sz="1600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Engenheiro mecânico-aeronáutico pelo ITA</a:t>
            </a:r>
            <a:endParaRPr lang="en-US" sz="1600" dirty="0"/>
          </a:p>
        </p:txBody>
      </p:sp>
      <p:sp>
        <p:nvSpPr>
          <p:cNvPr id="9" name="Text 5"/>
          <p:cNvSpPr/>
          <p:nvPr/>
        </p:nvSpPr>
        <p:spPr>
          <a:xfrm>
            <a:off x="629002" y="3224600"/>
            <a:ext cx="3016225" cy="492443"/>
          </a:xfrm>
          <a:prstGeom prst="rect">
            <a:avLst/>
          </a:prstGeom>
          <a:noFill/>
          <a:ln/>
        </p:spPr>
        <p:txBody>
          <a:bodyPr wrap="square" lIns="283464" tIns="0" rIns="0" bIns="0" rtlCol="0" anchor="ctr">
            <a:spAutoFit/>
          </a:bodyPr>
          <a:lstStyle/>
          <a:p>
            <a:r>
              <a:rPr lang="en-US" sz="1600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Mestre em políticas públicas pela UFPR</a:t>
            </a:r>
            <a:endParaRPr lang="en-US" sz="1600" dirty="0"/>
          </a:p>
        </p:txBody>
      </p:sp>
      <p:sp>
        <p:nvSpPr>
          <p:cNvPr id="10" name="Text 6"/>
          <p:cNvSpPr/>
          <p:nvPr/>
        </p:nvSpPr>
        <p:spPr>
          <a:xfrm>
            <a:off x="629002" y="3916053"/>
            <a:ext cx="3016225" cy="492443"/>
          </a:xfrm>
          <a:prstGeom prst="rect">
            <a:avLst/>
          </a:prstGeom>
          <a:noFill/>
          <a:ln/>
        </p:spPr>
        <p:txBody>
          <a:bodyPr wrap="square" lIns="283464" tIns="0" rIns="0" bIns="0" rtlCol="0" anchor="ctr">
            <a:spAutoFit/>
          </a:bodyPr>
          <a:lstStyle/>
          <a:p>
            <a:r>
              <a:rPr lang="en-US" sz="1600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Mestre em administração pública pela LSE</a:t>
            </a:r>
            <a:endParaRPr lang="en-US" sz="1600" dirty="0"/>
          </a:p>
        </p:txBody>
      </p:sp>
      <p:sp>
        <p:nvSpPr>
          <p:cNvPr id="11" name="Shape 7"/>
          <p:cNvSpPr/>
          <p:nvPr/>
        </p:nvSpPr>
        <p:spPr>
          <a:xfrm>
            <a:off x="4349725" y="1600200"/>
            <a:ext cx="3492512" cy="4286251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87851" y="1838325"/>
            <a:ext cx="304800" cy="304800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5035525" y="1867616"/>
            <a:ext cx="1346522" cy="246221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1600" b="1" dirty="0">
                <a:solidFill>
                  <a:srgbClr val="001F3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EXPERIÊNCIA</a:t>
            </a:r>
            <a:endParaRPr lang="en-US" sz="1600" dirty="0"/>
          </a:p>
        </p:txBody>
      </p:sp>
      <p:sp>
        <p:nvSpPr>
          <p:cNvPr id="14" name="Text 9"/>
          <p:cNvSpPr/>
          <p:nvPr/>
        </p:nvSpPr>
        <p:spPr>
          <a:xfrm>
            <a:off x="4407227" y="2533143"/>
            <a:ext cx="3016263" cy="492443"/>
          </a:xfrm>
          <a:prstGeom prst="rect">
            <a:avLst/>
          </a:prstGeom>
          <a:noFill/>
          <a:ln/>
        </p:spPr>
        <p:txBody>
          <a:bodyPr wrap="square" lIns="283464" tIns="0" rIns="0" bIns="0" rtlCol="0" anchor="ctr">
            <a:spAutoFit/>
          </a:bodyPr>
          <a:lstStyle/>
          <a:p>
            <a:r>
              <a:rPr lang="en-US" sz="1600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Governo do Estado na Secretaria do Planejamento</a:t>
            </a:r>
            <a:endParaRPr lang="en-US" sz="1600" dirty="0"/>
          </a:p>
        </p:txBody>
      </p:sp>
      <p:sp>
        <p:nvSpPr>
          <p:cNvPr id="15" name="Text 10"/>
          <p:cNvSpPr/>
          <p:nvPr/>
        </p:nvSpPr>
        <p:spPr>
          <a:xfrm>
            <a:off x="4407227" y="3101491"/>
            <a:ext cx="3016263" cy="738664"/>
          </a:xfrm>
          <a:prstGeom prst="rect">
            <a:avLst/>
          </a:prstGeom>
          <a:noFill/>
          <a:ln/>
        </p:spPr>
        <p:txBody>
          <a:bodyPr wrap="square" lIns="283464" tIns="0" rIns="0" bIns="0" rtlCol="0" anchor="ctr">
            <a:spAutoFit/>
          </a:bodyPr>
          <a:lstStyle/>
          <a:p>
            <a:r>
              <a:rPr lang="en-US" sz="1600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Consultoria em políticas públicas e projetos no setor público</a:t>
            </a:r>
            <a:endParaRPr lang="en-US" sz="1600" dirty="0"/>
          </a:p>
        </p:txBody>
      </p:sp>
      <p:sp>
        <p:nvSpPr>
          <p:cNvPr id="16" name="Text 11"/>
          <p:cNvSpPr/>
          <p:nvPr/>
        </p:nvSpPr>
        <p:spPr>
          <a:xfrm>
            <a:off x="4407228" y="3901811"/>
            <a:ext cx="3149224" cy="492443"/>
          </a:xfrm>
          <a:prstGeom prst="rect">
            <a:avLst/>
          </a:prstGeom>
          <a:noFill/>
          <a:ln/>
        </p:spPr>
        <p:txBody>
          <a:bodyPr wrap="square" lIns="283464" tIns="0" rIns="0" bIns="0" rtlCol="0" anchor="ctr">
            <a:spAutoFit/>
          </a:bodyPr>
          <a:lstStyle/>
          <a:p>
            <a:r>
              <a:rPr lang="en-US" sz="1600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Coordenação de campanhas políticas</a:t>
            </a:r>
            <a:endParaRPr lang="en-US" sz="1600" dirty="0"/>
          </a:p>
        </p:txBody>
      </p:sp>
      <p:sp>
        <p:nvSpPr>
          <p:cNvPr id="17" name="Text 12"/>
          <p:cNvSpPr/>
          <p:nvPr/>
        </p:nvSpPr>
        <p:spPr>
          <a:xfrm>
            <a:off x="4407227" y="4453635"/>
            <a:ext cx="3016263" cy="492443"/>
          </a:xfrm>
          <a:prstGeom prst="rect">
            <a:avLst/>
          </a:prstGeom>
          <a:noFill/>
          <a:ln/>
        </p:spPr>
        <p:txBody>
          <a:bodyPr wrap="square" lIns="283464" tIns="0" rIns="0" bIns="0" rtlCol="0" anchor="ctr">
            <a:spAutoFit/>
          </a:bodyPr>
          <a:lstStyle/>
          <a:p>
            <a:r>
              <a:rPr lang="en-US" sz="1600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Chefia de gabinete de Vereador de Curitiba</a:t>
            </a:r>
            <a:endParaRPr lang="en-US" sz="1600" dirty="0"/>
          </a:p>
        </p:txBody>
      </p:sp>
      <p:sp>
        <p:nvSpPr>
          <p:cNvPr id="18" name="Shape 13"/>
          <p:cNvSpPr/>
          <p:nvPr/>
        </p:nvSpPr>
        <p:spPr>
          <a:xfrm>
            <a:off x="8127988" y="1600200"/>
            <a:ext cx="3492475" cy="4286251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66113" y="1838325"/>
            <a:ext cx="342900" cy="304800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8851889" y="1867616"/>
            <a:ext cx="1535677" cy="246221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1600" b="1" dirty="0">
                <a:solidFill>
                  <a:srgbClr val="001F3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CURIOSIDADES</a:t>
            </a:r>
            <a:endParaRPr lang="en-US" sz="1600" dirty="0"/>
          </a:p>
        </p:txBody>
      </p:sp>
      <p:sp>
        <p:nvSpPr>
          <p:cNvPr id="21" name="Text 15"/>
          <p:cNvSpPr/>
          <p:nvPr/>
        </p:nvSpPr>
        <p:spPr>
          <a:xfrm>
            <a:off x="8185489" y="2533143"/>
            <a:ext cx="3016225" cy="492443"/>
          </a:xfrm>
          <a:prstGeom prst="rect">
            <a:avLst/>
          </a:prstGeom>
          <a:noFill/>
          <a:ln/>
        </p:spPr>
        <p:txBody>
          <a:bodyPr wrap="square" lIns="283464" tIns="0" rIns="0" bIns="0" rtlCol="0" anchor="ctr">
            <a:spAutoFit/>
          </a:bodyPr>
          <a:lstStyle/>
          <a:p>
            <a:r>
              <a:rPr lang="en-US" sz="1600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3º lugar para assessor legislativo na ALEP</a:t>
            </a:r>
            <a:endParaRPr lang="en-US" sz="1600" dirty="0"/>
          </a:p>
        </p:txBody>
      </p:sp>
      <p:sp>
        <p:nvSpPr>
          <p:cNvPr id="22" name="Text 16"/>
          <p:cNvSpPr/>
          <p:nvPr/>
        </p:nvSpPr>
        <p:spPr>
          <a:xfrm>
            <a:off x="8185488" y="3210567"/>
            <a:ext cx="3309496" cy="246221"/>
          </a:xfrm>
          <a:prstGeom prst="rect">
            <a:avLst/>
          </a:prstGeom>
          <a:noFill/>
          <a:ln/>
        </p:spPr>
        <p:txBody>
          <a:bodyPr wrap="none" lIns="283464" tIns="0" rIns="0" bIns="0" rtlCol="0" anchor="ctr">
            <a:spAutoFit/>
          </a:bodyPr>
          <a:lstStyle/>
          <a:p>
            <a:r>
              <a:rPr lang="en-US" sz="1600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Candidato a deputado estadual</a:t>
            </a:r>
            <a:endParaRPr lang="en-US" sz="1600" dirty="0"/>
          </a:p>
        </p:txBody>
      </p:sp>
      <p:sp>
        <p:nvSpPr>
          <p:cNvPr id="23" name="Text 17"/>
          <p:cNvSpPr/>
          <p:nvPr/>
        </p:nvSpPr>
        <p:spPr>
          <a:xfrm>
            <a:off x="8185489" y="3641765"/>
            <a:ext cx="3254351" cy="492443"/>
          </a:xfrm>
          <a:prstGeom prst="rect">
            <a:avLst/>
          </a:prstGeom>
          <a:noFill/>
          <a:ln/>
        </p:spPr>
        <p:txBody>
          <a:bodyPr wrap="square" lIns="283464" tIns="0" rIns="0" bIns="0" rtlCol="0" anchor="ctr">
            <a:spAutoFit/>
          </a:bodyPr>
          <a:lstStyle/>
          <a:p>
            <a:r>
              <a:rPr lang="en-US" sz="1600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Vereador para quem </a:t>
            </a:r>
            <a:r>
              <a:rPr lang="en-US" sz="1600" dirty="0" err="1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trabalhei</a:t>
            </a:r>
            <a:r>
              <a:rPr lang="en-US" sz="1600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é do Partido NOVO</a:t>
            </a:r>
            <a:endParaRPr lang="en-US" sz="1600" dirty="0"/>
          </a:p>
        </p:txBody>
      </p:sp>
      <p:sp>
        <p:nvSpPr>
          <p:cNvPr id="24" name="Text 18"/>
          <p:cNvSpPr/>
          <p:nvPr/>
        </p:nvSpPr>
        <p:spPr>
          <a:xfrm>
            <a:off x="8185488" y="4319187"/>
            <a:ext cx="2306016" cy="246221"/>
          </a:xfrm>
          <a:prstGeom prst="rect">
            <a:avLst/>
          </a:prstGeom>
          <a:noFill/>
          <a:ln/>
        </p:spPr>
        <p:txBody>
          <a:bodyPr wrap="none" lIns="283464" tIns="0" rIns="0" bIns="0" rtlCol="0" anchor="ctr">
            <a:spAutoFit/>
          </a:bodyPr>
          <a:lstStyle/>
          <a:p>
            <a:r>
              <a:rPr lang="en-US" sz="1600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Escalador há 13 anos</a:t>
            </a:r>
            <a:endParaRPr lang="en-US" sz="1600" dirty="0"/>
          </a:p>
        </p:txBody>
      </p:sp>
      <p:sp>
        <p:nvSpPr>
          <p:cNvPr id="25" name="Shape 19"/>
          <p:cNvSpPr/>
          <p:nvPr/>
        </p:nvSpPr>
        <p:spPr>
          <a:xfrm>
            <a:off x="8382000" y="5429251"/>
            <a:ext cx="3810000" cy="1428751"/>
          </a:xfrm>
          <a:prstGeom prst="rect">
            <a:avLst/>
          </a:prstGeom>
          <a:solidFill>
            <a:srgbClr val="FF6600">
              <a:alpha val="10000"/>
            </a:srgbClr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6" name="Text 12">
            <a:extLst>
              <a:ext uri="{FF2B5EF4-FFF2-40B4-BE49-F238E27FC236}">
                <a16:creationId xmlns:a16="http://schemas.microsoft.com/office/drawing/2014/main" id="{89867109-2310-7968-E98C-131C04D86305}"/>
              </a:ext>
            </a:extLst>
          </p:cNvPr>
          <p:cNvSpPr/>
          <p:nvPr/>
        </p:nvSpPr>
        <p:spPr>
          <a:xfrm>
            <a:off x="4400221" y="5035626"/>
            <a:ext cx="3016263" cy="738664"/>
          </a:xfrm>
          <a:prstGeom prst="rect">
            <a:avLst/>
          </a:prstGeom>
          <a:noFill/>
          <a:ln/>
        </p:spPr>
        <p:txBody>
          <a:bodyPr wrap="square" lIns="283464" tIns="0" rIns="0" bIns="0" rtlCol="0" anchor="ctr">
            <a:spAutoFit/>
          </a:bodyPr>
          <a:lstStyle/>
          <a:p>
            <a:r>
              <a:rPr lang="en-US" sz="1600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Assessor </a:t>
            </a:r>
            <a:r>
              <a:rPr lang="en-US" sz="1600" dirty="0" err="1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Legislativo</a:t>
            </a:r>
            <a:r>
              <a:rPr lang="en-US" sz="1600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1600" dirty="0" err="1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na</a:t>
            </a:r>
            <a:r>
              <a:rPr lang="en-US" sz="1600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Escola do </a:t>
            </a:r>
            <a:r>
              <a:rPr lang="en-US" sz="1600" dirty="0" err="1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Legislativo</a:t>
            </a:r>
            <a:r>
              <a:rPr lang="en-US" sz="1600" dirty="0">
                <a:solidFill>
                  <a:srgbClr val="333333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da ALEP</a:t>
            </a:r>
            <a:endParaRPr lang="en-US" sz="16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12192000" cy="8277113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62000" y="398085"/>
            <a:ext cx="2388474" cy="5539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36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O que são </a:t>
            </a:r>
            <a:endParaRPr lang="en-US" sz="3600" dirty="0"/>
          </a:p>
        </p:txBody>
      </p:sp>
      <p:sp>
        <p:nvSpPr>
          <p:cNvPr id="4" name="Text 1"/>
          <p:cNvSpPr/>
          <p:nvPr/>
        </p:nvSpPr>
        <p:spPr>
          <a:xfrm>
            <a:off x="3151362" y="398085"/>
            <a:ext cx="2212144" cy="5539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3600" b="1" dirty="0">
                <a:solidFill>
                  <a:srgbClr val="FF6B35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Prompts?</a:t>
            </a:r>
            <a:endParaRPr lang="en-US" sz="3600" dirty="0"/>
          </a:p>
        </p:txBody>
      </p:sp>
      <p:sp>
        <p:nvSpPr>
          <p:cNvPr id="5" name="Shape 2"/>
          <p:cNvSpPr/>
          <p:nvPr/>
        </p:nvSpPr>
        <p:spPr>
          <a:xfrm>
            <a:off x="762000" y="948454"/>
            <a:ext cx="10668000" cy="1190625"/>
          </a:xfrm>
          <a:prstGeom prst="rect">
            <a:avLst/>
          </a:prstGeom>
          <a:solidFill>
            <a:srgbClr val="F5F7FA"/>
          </a:solidFill>
          <a:ln/>
        </p:spPr>
        <p:txBody>
          <a:bodyPr/>
          <a:lstStyle/>
          <a:p>
            <a:endParaRPr lang="pt-BR" sz="1600"/>
          </a:p>
        </p:txBody>
      </p:sp>
      <p:sp>
        <p:nvSpPr>
          <p:cNvPr id="6" name="Shape 3"/>
          <p:cNvSpPr/>
          <p:nvPr/>
        </p:nvSpPr>
        <p:spPr>
          <a:xfrm>
            <a:off x="762001" y="948454"/>
            <a:ext cx="57151" cy="1190625"/>
          </a:xfrm>
          <a:prstGeom prst="rect">
            <a:avLst/>
          </a:prstGeom>
          <a:solidFill>
            <a:srgbClr val="FF6B35"/>
          </a:solidFill>
          <a:ln/>
        </p:spPr>
        <p:txBody>
          <a:bodyPr/>
          <a:lstStyle/>
          <a:p>
            <a:endParaRPr lang="pt-BR" sz="1200"/>
          </a:p>
        </p:txBody>
      </p:sp>
      <p:sp>
        <p:nvSpPr>
          <p:cNvPr id="7" name="Text 4"/>
          <p:cNvSpPr/>
          <p:nvPr/>
        </p:nvSpPr>
        <p:spPr>
          <a:xfrm>
            <a:off x="1000126" y="1139670"/>
            <a:ext cx="969817" cy="246221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1600" b="1" dirty="0">
                <a:solidFill>
                  <a:srgbClr val="0A1E3D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Definição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1000126" y="1355409"/>
            <a:ext cx="10191751" cy="7386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16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Um Prompt é a instrução, o comando, a pergunta ou o texto inicial que você fornece a um modelo de IA generativa para solicitar que ele execute uma tarefa específica. Ele é o ponto de partida de qualquer interação. 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762000" y="2316188"/>
            <a:ext cx="3279744" cy="184666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1200" b="1" dirty="0">
                <a:solidFill>
                  <a:srgbClr val="0A1E3D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Como fazer um Prompt eficaz para roteiro:</a:t>
            </a:r>
            <a:endParaRPr lang="en-US" sz="1200" dirty="0"/>
          </a:p>
        </p:txBody>
      </p:sp>
      <p:sp>
        <p:nvSpPr>
          <p:cNvPr id="10" name="Shape 7"/>
          <p:cNvSpPr/>
          <p:nvPr/>
        </p:nvSpPr>
        <p:spPr>
          <a:xfrm>
            <a:off x="762000" y="2611287"/>
            <a:ext cx="10668000" cy="1295363"/>
          </a:xfrm>
          <a:prstGeom prst="rect">
            <a:avLst/>
          </a:prstGeom>
          <a:solidFill>
            <a:srgbClr val="FFFFFF"/>
          </a:solidFill>
          <a:ln w="198">
            <a:solidFill>
              <a:srgbClr val="FF6B35"/>
            </a:solidFill>
            <a:prstDash val="solid"/>
          </a:ln>
        </p:spPr>
        <p:txBody>
          <a:bodyPr/>
          <a:lstStyle/>
          <a:p>
            <a:endParaRPr lang="pt-BR" sz="1200"/>
          </a:p>
        </p:txBody>
      </p:sp>
      <p:sp>
        <p:nvSpPr>
          <p:cNvPr id="11" name="Shape 8"/>
          <p:cNvSpPr/>
          <p:nvPr/>
        </p:nvSpPr>
        <p:spPr>
          <a:xfrm>
            <a:off x="952500" y="2744636"/>
            <a:ext cx="304800" cy="304800"/>
          </a:xfrm>
          <a:prstGeom prst="ellipse">
            <a:avLst/>
          </a:prstGeom>
          <a:solidFill>
            <a:srgbClr val="FF6B35"/>
          </a:solidFill>
          <a:ln/>
        </p:spPr>
        <p:txBody>
          <a:bodyPr/>
          <a:lstStyle/>
          <a:p>
            <a:endParaRPr lang="pt-BR" sz="1200"/>
          </a:p>
        </p:txBody>
      </p:sp>
      <p:sp>
        <p:nvSpPr>
          <p:cNvPr id="12" name="Text 9"/>
          <p:cNvSpPr/>
          <p:nvPr/>
        </p:nvSpPr>
        <p:spPr>
          <a:xfrm>
            <a:off x="1062420" y="2804703"/>
            <a:ext cx="84959" cy="184666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sz="12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1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1371600" y="2753377"/>
            <a:ext cx="1962076" cy="28732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1867" b="1" dirty="0" err="1">
                <a:solidFill>
                  <a:srgbClr val="0A1E3D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Dê</a:t>
            </a:r>
            <a:r>
              <a:rPr lang="en-US" sz="1867" b="1" dirty="0">
                <a:solidFill>
                  <a:srgbClr val="0A1E3D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um </a:t>
            </a:r>
            <a:r>
              <a:rPr lang="en-US" sz="1867" b="1" dirty="0" err="1">
                <a:solidFill>
                  <a:srgbClr val="0A1E3D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contexto</a:t>
            </a:r>
            <a:r>
              <a:rPr lang="en-US" sz="1867" b="1" dirty="0">
                <a:solidFill>
                  <a:srgbClr val="0A1E3D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endParaRPr lang="en-US" sz="1867" dirty="0"/>
          </a:p>
        </p:txBody>
      </p:sp>
      <p:sp>
        <p:nvSpPr>
          <p:cNvPr id="14" name="Text 11"/>
          <p:cNvSpPr/>
          <p:nvPr/>
        </p:nvSpPr>
        <p:spPr>
          <a:xfrm>
            <a:off x="1371600" y="3108494"/>
            <a:ext cx="6686126" cy="246221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1600" dirty="0" err="1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Forneça</a:t>
            </a:r>
            <a:r>
              <a:rPr lang="en-US" sz="16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1600" dirty="0" err="1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informações</a:t>
            </a:r>
            <a:r>
              <a:rPr lang="en-US" sz="16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1600" dirty="0" err="1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que</a:t>
            </a:r>
            <a:r>
              <a:rPr lang="en-US" sz="16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a IA </a:t>
            </a:r>
            <a:r>
              <a:rPr lang="en-US" sz="1600" dirty="0" err="1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não</a:t>
            </a:r>
            <a:r>
              <a:rPr lang="en-US" sz="16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1600" dirty="0" err="1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tem</a:t>
            </a:r>
            <a:r>
              <a:rPr lang="en-US" sz="16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1600" dirty="0" err="1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sobre</a:t>
            </a:r>
            <a:r>
              <a:rPr lang="en-US" sz="16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o </a:t>
            </a:r>
            <a:r>
              <a:rPr lang="en-US" sz="1600" dirty="0" err="1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contexto</a:t>
            </a:r>
            <a:r>
              <a:rPr lang="en-US" sz="16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do </a:t>
            </a:r>
            <a:r>
              <a:rPr lang="en-US" sz="1600" dirty="0" err="1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problema</a:t>
            </a:r>
            <a:r>
              <a:rPr lang="en-US" sz="16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.</a:t>
            </a:r>
            <a:endParaRPr lang="en-US" sz="1600" dirty="0"/>
          </a:p>
        </p:txBody>
      </p:sp>
      <p:sp>
        <p:nvSpPr>
          <p:cNvPr id="15" name="Shape 12"/>
          <p:cNvSpPr/>
          <p:nvPr/>
        </p:nvSpPr>
        <p:spPr>
          <a:xfrm>
            <a:off x="1371601" y="3396133"/>
            <a:ext cx="9867900" cy="339068"/>
          </a:xfrm>
          <a:prstGeom prst="rect">
            <a:avLst/>
          </a:prstGeom>
          <a:solidFill>
            <a:srgbClr val="0A1E3D"/>
          </a:solidFill>
          <a:ln/>
        </p:spPr>
        <p:txBody>
          <a:bodyPr/>
          <a:lstStyle/>
          <a:p>
            <a:endParaRPr lang="pt-BR" sz="1200"/>
          </a:p>
        </p:txBody>
      </p:sp>
      <p:sp>
        <p:nvSpPr>
          <p:cNvPr id="16" name="Text 13"/>
          <p:cNvSpPr/>
          <p:nvPr/>
        </p:nvSpPr>
        <p:spPr>
          <a:xfrm>
            <a:off x="1371601" y="3381684"/>
            <a:ext cx="9867900" cy="367965"/>
          </a:xfrm>
          <a:prstGeom prst="rect">
            <a:avLst/>
          </a:prstGeom>
          <a:noFill/>
          <a:ln/>
        </p:spPr>
        <p:txBody>
          <a:bodyPr wrap="square" lIns="158835" tIns="90763" rIns="158835" bIns="90763" rtlCol="0" anchor="ctr">
            <a:spAutoFit/>
          </a:bodyPr>
          <a:lstStyle/>
          <a:p>
            <a:r>
              <a:rPr lang="en-US" sz="1200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“Eu </a:t>
            </a:r>
            <a:r>
              <a:rPr lang="en-US" sz="1200" dirty="0" err="1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trabalho</a:t>
            </a:r>
            <a:r>
              <a:rPr lang="en-US" sz="1200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com Comunicação Política </a:t>
            </a:r>
            <a:r>
              <a:rPr lang="en-US" sz="1200" dirty="0" err="1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na</a:t>
            </a:r>
            <a:r>
              <a:rPr lang="en-US" sz="1200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prefeitura</a:t>
            </a:r>
            <a:r>
              <a:rPr lang="en-US" sz="1200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municipal </a:t>
            </a:r>
            <a:r>
              <a:rPr lang="en-US" sz="1200" dirty="0" err="1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como</a:t>
            </a:r>
            <a:r>
              <a:rPr lang="en-US" sz="1200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servidor</a:t>
            </a:r>
            <a:r>
              <a:rPr lang="en-US" sz="1200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público</a:t>
            </a:r>
            <a:r>
              <a:rPr lang="en-US" sz="1200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."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762000" y="4001899"/>
            <a:ext cx="10668000" cy="1295363"/>
          </a:xfrm>
          <a:prstGeom prst="rect">
            <a:avLst/>
          </a:prstGeom>
          <a:solidFill>
            <a:srgbClr val="FFFFFF"/>
          </a:solidFill>
          <a:ln w="198">
            <a:solidFill>
              <a:srgbClr val="FF6B35"/>
            </a:solidFill>
            <a:prstDash val="solid"/>
          </a:ln>
        </p:spPr>
        <p:txBody>
          <a:bodyPr/>
          <a:lstStyle/>
          <a:p>
            <a:endParaRPr lang="pt-BR" sz="1200"/>
          </a:p>
        </p:txBody>
      </p:sp>
      <p:sp>
        <p:nvSpPr>
          <p:cNvPr id="18" name="Shape 15"/>
          <p:cNvSpPr/>
          <p:nvPr/>
        </p:nvSpPr>
        <p:spPr>
          <a:xfrm>
            <a:off x="952500" y="4135249"/>
            <a:ext cx="304800" cy="304800"/>
          </a:xfrm>
          <a:prstGeom prst="ellipse">
            <a:avLst/>
          </a:prstGeom>
          <a:solidFill>
            <a:srgbClr val="FF6B35"/>
          </a:solidFill>
          <a:ln/>
        </p:spPr>
        <p:txBody>
          <a:bodyPr/>
          <a:lstStyle/>
          <a:p>
            <a:endParaRPr lang="pt-BR" sz="1200"/>
          </a:p>
        </p:txBody>
      </p:sp>
      <p:sp>
        <p:nvSpPr>
          <p:cNvPr id="19" name="Text 16"/>
          <p:cNvSpPr/>
          <p:nvPr/>
        </p:nvSpPr>
        <p:spPr>
          <a:xfrm>
            <a:off x="1062420" y="4195316"/>
            <a:ext cx="84959" cy="184666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sz="12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2</a:t>
            </a:r>
            <a:endParaRPr lang="en-US" sz="1200" dirty="0"/>
          </a:p>
        </p:txBody>
      </p:sp>
      <p:sp>
        <p:nvSpPr>
          <p:cNvPr id="20" name="Text 17"/>
          <p:cNvSpPr/>
          <p:nvPr/>
        </p:nvSpPr>
        <p:spPr>
          <a:xfrm>
            <a:off x="1371601" y="4143989"/>
            <a:ext cx="4283224" cy="28732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1867" b="1" dirty="0">
                <a:solidFill>
                  <a:srgbClr val="0A1E3D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Especifique o </a:t>
            </a:r>
            <a:r>
              <a:rPr lang="en-US" sz="1867" b="1" dirty="0" err="1">
                <a:solidFill>
                  <a:srgbClr val="0A1E3D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Problema</a:t>
            </a:r>
            <a:r>
              <a:rPr lang="en-US" sz="1867" b="1" dirty="0">
                <a:solidFill>
                  <a:srgbClr val="0A1E3D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e o </a:t>
            </a:r>
            <a:r>
              <a:rPr lang="en-US" sz="1867" b="1" dirty="0" err="1">
                <a:solidFill>
                  <a:srgbClr val="0A1E3D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Objetivo</a:t>
            </a:r>
            <a:endParaRPr lang="en-US" sz="1867" dirty="0"/>
          </a:p>
        </p:txBody>
      </p:sp>
      <p:sp>
        <p:nvSpPr>
          <p:cNvPr id="21" name="Text 18"/>
          <p:cNvSpPr/>
          <p:nvPr/>
        </p:nvSpPr>
        <p:spPr>
          <a:xfrm>
            <a:off x="1371601" y="4499107"/>
            <a:ext cx="6046527" cy="246221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16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Forneça informações sobre o público-alvo, assunto e objetivo. </a:t>
            </a:r>
            <a:endParaRPr lang="en-US" sz="1600" dirty="0"/>
          </a:p>
        </p:txBody>
      </p:sp>
      <p:sp>
        <p:nvSpPr>
          <p:cNvPr id="22" name="Shape 19"/>
          <p:cNvSpPr/>
          <p:nvPr/>
        </p:nvSpPr>
        <p:spPr>
          <a:xfrm>
            <a:off x="1371601" y="4786745"/>
            <a:ext cx="9867900" cy="339068"/>
          </a:xfrm>
          <a:prstGeom prst="rect">
            <a:avLst/>
          </a:prstGeom>
          <a:solidFill>
            <a:srgbClr val="0A1E3D"/>
          </a:solidFill>
          <a:ln/>
        </p:spPr>
        <p:txBody>
          <a:bodyPr/>
          <a:lstStyle/>
          <a:p>
            <a:endParaRPr lang="pt-BR" sz="1200"/>
          </a:p>
        </p:txBody>
      </p:sp>
      <p:sp>
        <p:nvSpPr>
          <p:cNvPr id="23" name="Text 20"/>
          <p:cNvSpPr/>
          <p:nvPr/>
        </p:nvSpPr>
        <p:spPr>
          <a:xfrm>
            <a:off x="1371601" y="4772296"/>
            <a:ext cx="9867900" cy="367965"/>
          </a:xfrm>
          <a:prstGeom prst="rect">
            <a:avLst/>
          </a:prstGeom>
          <a:noFill/>
          <a:ln/>
        </p:spPr>
        <p:txBody>
          <a:bodyPr wrap="square" lIns="158835" tIns="90763" rIns="158835" bIns="90763" rtlCol="0" anchor="ctr">
            <a:spAutoFit/>
          </a:bodyPr>
          <a:lstStyle/>
          <a:p>
            <a:r>
              <a:rPr lang="en-US" sz="1200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“</a:t>
            </a:r>
            <a:r>
              <a:rPr lang="en-US" sz="1200" dirty="0" err="1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Preciso</a:t>
            </a:r>
            <a:r>
              <a:rPr lang="en-US" sz="1200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criar</a:t>
            </a:r>
            <a:r>
              <a:rPr lang="en-US" sz="1200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um video com </a:t>
            </a:r>
            <a:r>
              <a:rPr lang="en-US" sz="1200" dirty="0" err="1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foco</a:t>
            </a:r>
            <a:r>
              <a:rPr lang="en-US" sz="1200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em</a:t>
            </a:r>
            <a:r>
              <a:rPr lang="en-US" sz="1200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engajamento</a:t>
            </a:r>
            <a:r>
              <a:rPr lang="en-US" sz="1200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para um </a:t>
            </a:r>
            <a:r>
              <a:rPr lang="en-US" sz="1200" dirty="0" err="1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público</a:t>
            </a:r>
            <a:r>
              <a:rPr lang="en-US" sz="1200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universitário</a:t>
            </a:r>
            <a:r>
              <a:rPr lang="en-US" sz="1200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sobre</a:t>
            </a:r>
            <a:r>
              <a:rPr lang="en-US" sz="1200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investimento em educação tecnológica."</a:t>
            </a:r>
            <a:endParaRPr lang="en-US" sz="1200" dirty="0"/>
          </a:p>
        </p:txBody>
      </p:sp>
      <p:sp>
        <p:nvSpPr>
          <p:cNvPr id="24" name="Shape 21"/>
          <p:cNvSpPr/>
          <p:nvPr/>
        </p:nvSpPr>
        <p:spPr>
          <a:xfrm>
            <a:off x="762000" y="5392512"/>
            <a:ext cx="10668000" cy="1295363"/>
          </a:xfrm>
          <a:prstGeom prst="rect">
            <a:avLst/>
          </a:prstGeom>
          <a:solidFill>
            <a:srgbClr val="FFFFFF"/>
          </a:solidFill>
          <a:ln w="198">
            <a:solidFill>
              <a:srgbClr val="FF6B35"/>
            </a:solidFill>
            <a:prstDash val="solid"/>
          </a:ln>
        </p:spPr>
        <p:txBody>
          <a:bodyPr/>
          <a:lstStyle/>
          <a:p>
            <a:endParaRPr lang="pt-BR" sz="1600"/>
          </a:p>
        </p:txBody>
      </p:sp>
      <p:sp>
        <p:nvSpPr>
          <p:cNvPr id="25" name="Shape 22"/>
          <p:cNvSpPr/>
          <p:nvPr/>
        </p:nvSpPr>
        <p:spPr>
          <a:xfrm>
            <a:off x="952500" y="5525861"/>
            <a:ext cx="304800" cy="304800"/>
          </a:xfrm>
          <a:prstGeom prst="ellipse">
            <a:avLst/>
          </a:prstGeom>
          <a:solidFill>
            <a:srgbClr val="FF6B35"/>
          </a:solidFill>
          <a:ln/>
        </p:spPr>
        <p:txBody>
          <a:bodyPr/>
          <a:lstStyle/>
          <a:p>
            <a:endParaRPr lang="pt-BR" sz="1200"/>
          </a:p>
        </p:txBody>
      </p:sp>
      <p:sp>
        <p:nvSpPr>
          <p:cNvPr id="26" name="Text 23"/>
          <p:cNvSpPr/>
          <p:nvPr/>
        </p:nvSpPr>
        <p:spPr>
          <a:xfrm>
            <a:off x="1062420" y="5585928"/>
            <a:ext cx="84959" cy="184666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sz="12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3</a:t>
            </a:r>
            <a:endParaRPr lang="en-US" sz="1200" dirty="0"/>
          </a:p>
        </p:txBody>
      </p:sp>
      <p:sp>
        <p:nvSpPr>
          <p:cNvPr id="27" name="Text 24"/>
          <p:cNvSpPr/>
          <p:nvPr/>
        </p:nvSpPr>
        <p:spPr>
          <a:xfrm>
            <a:off x="1371600" y="5534603"/>
            <a:ext cx="3371116" cy="28732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1867" b="1" dirty="0">
                <a:solidFill>
                  <a:srgbClr val="0A1E3D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Defina Formato e Restrições</a:t>
            </a:r>
            <a:endParaRPr lang="en-US" sz="1867" dirty="0"/>
          </a:p>
        </p:txBody>
      </p:sp>
      <p:sp>
        <p:nvSpPr>
          <p:cNvPr id="28" name="Text 25"/>
          <p:cNvSpPr/>
          <p:nvPr/>
        </p:nvSpPr>
        <p:spPr>
          <a:xfrm>
            <a:off x="1371600" y="5889719"/>
            <a:ext cx="5628144" cy="246221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16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Especifique o formato desejado e limitações importantes. </a:t>
            </a:r>
            <a:endParaRPr lang="en-US" sz="1600" dirty="0"/>
          </a:p>
        </p:txBody>
      </p:sp>
      <p:sp>
        <p:nvSpPr>
          <p:cNvPr id="29" name="Shape 26"/>
          <p:cNvSpPr/>
          <p:nvPr/>
        </p:nvSpPr>
        <p:spPr>
          <a:xfrm>
            <a:off x="1371601" y="6177358"/>
            <a:ext cx="9867900" cy="339068"/>
          </a:xfrm>
          <a:prstGeom prst="rect">
            <a:avLst/>
          </a:prstGeom>
          <a:solidFill>
            <a:srgbClr val="0A1E3D"/>
          </a:solidFill>
          <a:ln/>
        </p:spPr>
        <p:txBody>
          <a:bodyPr/>
          <a:lstStyle/>
          <a:p>
            <a:endParaRPr lang="pt-BR" sz="1200"/>
          </a:p>
        </p:txBody>
      </p:sp>
      <p:sp>
        <p:nvSpPr>
          <p:cNvPr id="30" name="Text 27"/>
          <p:cNvSpPr/>
          <p:nvPr/>
        </p:nvSpPr>
        <p:spPr>
          <a:xfrm>
            <a:off x="1371601" y="6162910"/>
            <a:ext cx="9867900" cy="367965"/>
          </a:xfrm>
          <a:prstGeom prst="rect">
            <a:avLst/>
          </a:prstGeom>
          <a:noFill/>
          <a:ln/>
        </p:spPr>
        <p:txBody>
          <a:bodyPr wrap="square" lIns="158835" tIns="90763" rIns="158835" bIns="90763" rtlCol="0" anchor="ctr">
            <a:spAutoFit/>
          </a:bodyPr>
          <a:lstStyle/>
          <a:p>
            <a:r>
              <a:rPr lang="en-US" sz="1200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"Crie um </a:t>
            </a:r>
            <a:r>
              <a:rPr lang="en-US" sz="1200" dirty="0" err="1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roteiro</a:t>
            </a:r>
            <a:r>
              <a:rPr lang="en-US" sz="1200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em</a:t>
            </a:r>
            <a:r>
              <a:rPr lang="en-US" sz="1200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formato</a:t>
            </a:r>
            <a:r>
              <a:rPr lang="en-US" sz="1200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de bullet points para um vídeo de 45 segundos para TikTok/Reels com três cenas </a:t>
            </a:r>
            <a:r>
              <a:rPr lang="en-US" sz="1200" dirty="0" err="1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curtas</a:t>
            </a:r>
            <a:r>
              <a:rPr lang="en-US" sz="1200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. "</a:t>
            </a:r>
            <a:endParaRPr lang="en-US" sz="1200" dirty="0"/>
          </a:p>
        </p:txBody>
      </p:sp>
      <p:sp>
        <p:nvSpPr>
          <p:cNvPr id="31" name="Shape 28"/>
          <p:cNvSpPr/>
          <p:nvPr/>
        </p:nvSpPr>
        <p:spPr>
          <a:xfrm>
            <a:off x="0" y="7400813"/>
            <a:ext cx="12192000" cy="762000"/>
          </a:xfrm>
          <a:prstGeom prst="rect">
            <a:avLst/>
          </a:prstGeom>
          <a:solidFill>
            <a:srgbClr val="FF6B35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32" name="Shape 29"/>
          <p:cNvSpPr/>
          <p:nvPr/>
        </p:nvSpPr>
        <p:spPr>
          <a:xfrm>
            <a:off x="3657600" y="7496064"/>
            <a:ext cx="8534400" cy="666751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33" name="Shape 30"/>
          <p:cNvSpPr/>
          <p:nvPr/>
        </p:nvSpPr>
        <p:spPr>
          <a:xfrm>
            <a:off x="0" y="7877064"/>
            <a:ext cx="12192000" cy="285751"/>
          </a:xfrm>
          <a:prstGeom prst="rect">
            <a:avLst/>
          </a:prstGeom>
          <a:solidFill>
            <a:srgbClr val="0A1E3D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34" name="Text 31"/>
          <p:cNvSpPr/>
          <p:nvPr/>
        </p:nvSpPr>
        <p:spPr>
          <a:xfrm>
            <a:off x="381000" y="7235185"/>
            <a:ext cx="1221488" cy="32316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21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UNYFLEX</a:t>
            </a:r>
            <a:endParaRPr lang="en-US" sz="2100" dirty="0"/>
          </a:p>
        </p:txBody>
      </p:sp>
      <p:sp>
        <p:nvSpPr>
          <p:cNvPr id="35" name="Shape 32"/>
          <p:cNvSpPr/>
          <p:nvPr/>
        </p:nvSpPr>
        <p:spPr>
          <a:xfrm>
            <a:off x="11239501" y="7400813"/>
            <a:ext cx="571500" cy="5715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pic>
        <p:nvPicPr>
          <p:cNvPr id="3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82375" y="7263416"/>
            <a:ext cx="285751" cy="285751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938951-AB96-02BC-7D5C-2B34BF03FD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Agrupar 31">
            <a:extLst>
              <a:ext uri="{FF2B5EF4-FFF2-40B4-BE49-F238E27FC236}">
                <a16:creationId xmlns:a16="http://schemas.microsoft.com/office/drawing/2014/main" id="{7F55B1D2-C6D0-95AC-57A3-976E29F1745F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9144000" cy="5143500"/>
          </a:xfrm>
        </p:grpSpPr>
        <p:pic>
          <p:nvPicPr>
            <p:cNvPr id="2" name="Image 0" descr="preencoded.png">
              <a:extLst>
                <a:ext uri="{FF2B5EF4-FFF2-40B4-BE49-F238E27FC236}">
                  <a16:creationId xmlns:a16="http://schemas.microsoft.com/office/drawing/2014/main" id="{8CCCE6A0-75FD-9042-989C-BEB89644B4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</p:spPr>
        </p:pic>
        <p:sp>
          <p:nvSpPr>
            <p:cNvPr id="31" name="Retângulo 30">
              <a:extLst>
                <a:ext uri="{FF2B5EF4-FFF2-40B4-BE49-F238E27FC236}">
                  <a16:creationId xmlns:a16="http://schemas.microsoft.com/office/drawing/2014/main" id="{DA8BA471-DB7B-AF29-EFC6-98C7AB1950F2}"/>
                </a:ext>
              </a:extLst>
            </p:cNvPr>
            <p:cNvSpPr/>
            <p:nvPr/>
          </p:nvSpPr>
          <p:spPr>
            <a:xfrm>
              <a:off x="189186" y="1082566"/>
              <a:ext cx="7788166" cy="271166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</p:grpSp>
      <p:sp>
        <p:nvSpPr>
          <p:cNvPr id="25" name="Shape 15">
            <a:extLst>
              <a:ext uri="{FF2B5EF4-FFF2-40B4-BE49-F238E27FC236}">
                <a16:creationId xmlns:a16="http://schemas.microsoft.com/office/drawing/2014/main" id="{2A997317-B1BF-5A1E-A404-4C84FCA2F708}"/>
              </a:ext>
            </a:extLst>
          </p:cNvPr>
          <p:cNvSpPr/>
          <p:nvPr/>
        </p:nvSpPr>
        <p:spPr>
          <a:xfrm>
            <a:off x="0" y="6096000"/>
            <a:ext cx="12192000" cy="762000"/>
          </a:xfrm>
          <a:prstGeom prst="rect">
            <a:avLst/>
          </a:prstGeom>
          <a:solidFill>
            <a:srgbClr val="FF6B35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6" name="Shape 16">
            <a:extLst>
              <a:ext uri="{FF2B5EF4-FFF2-40B4-BE49-F238E27FC236}">
                <a16:creationId xmlns:a16="http://schemas.microsoft.com/office/drawing/2014/main" id="{3D76F6FE-2551-9057-E373-B8248AA66883}"/>
              </a:ext>
            </a:extLst>
          </p:cNvPr>
          <p:cNvSpPr/>
          <p:nvPr/>
        </p:nvSpPr>
        <p:spPr>
          <a:xfrm>
            <a:off x="3657600" y="6191251"/>
            <a:ext cx="8534400" cy="666751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7" name="Shape 17">
            <a:extLst>
              <a:ext uri="{FF2B5EF4-FFF2-40B4-BE49-F238E27FC236}">
                <a16:creationId xmlns:a16="http://schemas.microsoft.com/office/drawing/2014/main" id="{F69AABFB-B3A1-773E-0B86-33F8ACC75747}"/>
              </a:ext>
            </a:extLst>
          </p:cNvPr>
          <p:cNvSpPr/>
          <p:nvPr/>
        </p:nvSpPr>
        <p:spPr>
          <a:xfrm>
            <a:off x="0" y="6572251"/>
            <a:ext cx="12192000" cy="285751"/>
          </a:xfrm>
          <a:prstGeom prst="rect">
            <a:avLst/>
          </a:prstGeom>
          <a:solidFill>
            <a:srgbClr val="0A1E3D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8" name="Text 18">
            <a:extLst>
              <a:ext uri="{FF2B5EF4-FFF2-40B4-BE49-F238E27FC236}">
                <a16:creationId xmlns:a16="http://schemas.microsoft.com/office/drawing/2014/main" id="{8EE7E95C-F55A-BE00-07C6-0901B8CFD1B3}"/>
              </a:ext>
            </a:extLst>
          </p:cNvPr>
          <p:cNvSpPr/>
          <p:nvPr/>
        </p:nvSpPr>
        <p:spPr>
          <a:xfrm>
            <a:off x="381000" y="6195654"/>
            <a:ext cx="1221488" cy="32316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21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UNYFLEX</a:t>
            </a:r>
            <a:endParaRPr lang="en-US" sz="2100" dirty="0"/>
          </a:p>
        </p:txBody>
      </p:sp>
      <p:sp>
        <p:nvSpPr>
          <p:cNvPr id="29" name="Shape 19">
            <a:extLst>
              <a:ext uri="{FF2B5EF4-FFF2-40B4-BE49-F238E27FC236}">
                <a16:creationId xmlns:a16="http://schemas.microsoft.com/office/drawing/2014/main" id="{EE49DC79-6827-0A9C-73BA-BA8E8078B7CF}"/>
              </a:ext>
            </a:extLst>
          </p:cNvPr>
          <p:cNvSpPr/>
          <p:nvPr/>
        </p:nvSpPr>
        <p:spPr>
          <a:xfrm>
            <a:off x="11239501" y="6096001"/>
            <a:ext cx="571500" cy="5715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pic>
        <p:nvPicPr>
          <p:cNvPr id="30" name="Image 8" descr="preencoded.png">
            <a:extLst>
              <a:ext uri="{FF2B5EF4-FFF2-40B4-BE49-F238E27FC236}">
                <a16:creationId xmlns:a16="http://schemas.microsoft.com/office/drawing/2014/main" id="{5AF86F36-A002-EC6B-D879-2A79B84594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82375" y="6238875"/>
            <a:ext cx="285751" cy="285751"/>
          </a:xfrm>
          <a:prstGeom prst="rect">
            <a:avLst/>
          </a:prstGeom>
        </p:spPr>
      </p:pic>
      <p:sp>
        <p:nvSpPr>
          <p:cNvPr id="10" name="Text 0">
            <a:extLst>
              <a:ext uri="{FF2B5EF4-FFF2-40B4-BE49-F238E27FC236}">
                <a16:creationId xmlns:a16="http://schemas.microsoft.com/office/drawing/2014/main" id="{62749B07-B05A-F22A-C95A-FE3A591137A0}"/>
              </a:ext>
            </a:extLst>
          </p:cNvPr>
          <p:cNvSpPr/>
          <p:nvPr/>
        </p:nvSpPr>
        <p:spPr>
          <a:xfrm>
            <a:off x="762000" y="300337"/>
            <a:ext cx="10906126" cy="92333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pt-BR" sz="30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Os Fundamentos: Os </a:t>
            </a:r>
            <a:r>
              <a:rPr lang="pt-BR" sz="3000" b="1" dirty="0">
                <a:solidFill>
                  <a:srgbClr val="FF6B35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4 Pilares</a:t>
            </a:r>
            <a:r>
              <a:rPr lang="pt-BR" sz="30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que Sustentam 90% dos </a:t>
            </a:r>
            <a:r>
              <a:rPr lang="pt-BR" sz="3000" b="1" dirty="0">
                <a:solidFill>
                  <a:srgbClr val="FF6B35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Bons Resultados</a:t>
            </a:r>
            <a:endParaRPr lang="en-US" sz="3000" dirty="0">
              <a:solidFill>
                <a:srgbClr val="FF6B35"/>
              </a:solidFill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C96DE802-3F19-0A99-E485-81485D8E86FB}"/>
              </a:ext>
            </a:extLst>
          </p:cNvPr>
          <p:cNvSpPr txBox="1"/>
          <p:nvPr/>
        </p:nvSpPr>
        <p:spPr>
          <a:xfrm>
            <a:off x="610849" y="1188589"/>
            <a:ext cx="1027786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buNone/>
            </a:pPr>
            <a:r>
              <a:rPr lang="pt-BR" sz="1600" b="0" i="0" u="none" strike="noStrike" dirty="0">
                <a:solidFill>
                  <a:srgbClr val="4A4A4A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 maioria dos erros com IA não vem da falta de técnicas sofisticadas, mas de falhas nestes quatro pilares básicos. Domine-os e os seus resultados melhorarão drasticamente.</a:t>
            </a:r>
            <a:endParaRPr lang="pt-BR" sz="1600" b="0" dirty="0">
              <a:effectLst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>
              <a:buNone/>
            </a:pPr>
            <a:br>
              <a:rPr lang="pt-BR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</a:br>
            <a:endParaRPr lang="pt-BR" sz="16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6B5DEE3F-A7EF-AD64-7AA4-080FCC206017}"/>
              </a:ext>
            </a:extLst>
          </p:cNvPr>
          <p:cNvSpPr txBox="1"/>
          <p:nvPr/>
        </p:nvSpPr>
        <p:spPr>
          <a:xfrm>
            <a:off x="991744" y="1891134"/>
            <a:ext cx="255957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buNone/>
            </a:pPr>
            <a:r>
              <a:rPr lang="pt-BR" sz="1600" b="1" i="0" u="none" strike="noStrike" dirty="0">
                <a:solidFill>
                  <a:schemeClr val="tx2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1. Clareza (O Quê?)</a:t>
            </a:r>
            <a:endParaRPr lang="pt-BR" sz="1600" b="0" dirty="0">
              <a:solidFill>
                <a:schemeClr val="tx2"/>
              </a:solidFill>
              <a:effectLst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>
              <a:buNone/>
            </a:pPr>
            <a:br>
              <a:rPr lang="pt-BR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</a:br>
            <a:endParaRPr lang="pt-BR" sz="16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810206E7-1E1A-DED1-AFA7-F630F2C8BD9A}"/>
              </a:ext>
            </a:extLst>
          </p:cNvPr>
          <p:cNvSpPr txBox="1"/>
          <p:nvPr/>
        </p:nvSpPr>
        <p:spPr>
          <a:xfrm>
            <a:off x="991744" y="2280559"/>
            <a:ext cx="458459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buNone/>
            </a:pPr>
            <a:r>
              <a:rPr lang="pt-BR" sz="1200" b="0" i="0" u="none" strike="noStrike" dirty="0"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Seja específico sobre o que quer.</a:t>
            </a:r>
            <a:endParaRPr lang="pt-BR" sz="1200" b="0" dirty="0">
              <a:effectLst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>
              <a:buNone/>
            </a:pPr>
            <a:endParaRPr lang="pt-BR" sz="1200" b="0" dirty="0">
              <a:effectLst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rtl="0">
              <a:buNone/>
            </a:pPr>
            <a:r>
              <a:rPr lang="pt-BR" sz="1200" b="1" i="0" u="none" strike="noStrike" dirty="0"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Vago:</a:t>
            </a:r>
            <a:r>
              <a:rPr lang="pt-BR" sz="1200" b="0" i="0" u="none" strike="noStrike" dirty="0"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"Escreve um texto sobre produtividade."</a:t>
            </a:r>
            <a:br>
              <a:rPr lang="pt-BR" sz="1200" b="0" dirty="0"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</a:br>
            <a:endParaRPr lang="pt-BR" sz="1200" b="0" dirty="0">
              <a:effectLst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rtl="0">
              <a:buNone/>
            </a:pPr>
            <a:r>
              <a:rPr lang="pt-BR" sz="1200" b="1" i="0" u="none" strike="noStrike" dirty="0"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Claro:</a:t>
            </a:r>
            <a:r>
              <a:rPr lang="pt-BR" sz="1200" b="0" i="0" u="none" strike="noStrike" dirty="0"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"Escreve um post para o LinkedIn sobre produtividade para </a:t>
            </a:r>
            <a:r>
              <a:rPr lang="pt-BR" sz="1200" b="0" i="0" u="none" strike="noStrike" dirty="0" err="1"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developers</a:t>
            </a:r>
            <a:r>
              <a:rPr lang="pt-BR" sz="1200" b="0" i="0" u="none" strike="noStrike" dirty="0"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, focando em 3 técnicas práticas."</a:t>
            </a:r>
            <a:endParaRPr lang="pt-BR" sz="1200" b="0" dirty="0">
              <a:effectLst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>
              <a:buNone/>
            </a:pPr>
            <a:br>
              <a:rPr lang="pt-BR" sz="1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</a:br>
            <a:endParaRPr lang="pt-BR" sz="12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B13F815B-ADA4-257A-F026-66DB3714EE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907" y="2046803"/>
            <a:ext cx="600837" cy="3244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aixaDeTexto 23">
            <a:extLst>
              <a:ext uri="{FF2B5EF4-FFF2-40B4-BE49-F238E27FC236}">
                <a16:creationId xmlns:a16="http://schemas.microsoft.com/office/drawing/2014/main" id="{99B9EF52-0B71-FD43-75B2-0D114B723787}"/>
              </a:ext>
            </a:extLst>
          </p:cNvPr>
          <p:cNvSpPr txBox="1"/>
          <p:nvPr/>
        </p:nvSpPr>
        <p:spPr>
          <a:xfrm>
            <a:off x="6690499" y="1908623"/>
            <a:ext cx="416591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buNone/>
            </a:pPr>
            <a:r>
              <a:rPr lang="pt-BR" sz="1600" b="1" dirty="0">
                <a:solidFill>
                  <a:schemeClr val="tx2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2</a:t>
            </a:r>
            <a:r>
              <a:rPr lang="pt-BR" sz="1600" b="1" i="0" u="none" strike="noStrike" dirty="0">
                <a:solidFill>
                  <a:schemeClr val="tx2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 Contexto (O Por Quê? Onde?)</a:t>
            </a:r>
            <a:endParaRPr lang="pt-BR" sz="1600" b="0" dirty="0">
              <a:solidFill>
                <a:schemeClr val="tx2"/>
              </a:solidFill>
              <a:effectLst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>
              <a:buNone/>
            </a:pPr>
            <a:br>
              <a:rPr lang="pt-BR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</a:br>
            <a:endParaRPr lang="pt-BR" sz="16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ED546AF4-9DBA-5D1A-A1D6-6376809285B7}"/>
              </a:ext>
            </a:extLst>
          </p:cNvPr>
          <p:cNvSpPr txBox="1"/>
          <p:nvPr/>
        </p:nvSpPr>
        <p:spPr>
          <a:xfrm>
            <a:off x="6690500" y="2298048"/>
            <a:ext cx="489065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buNone/>
            </a:pPr>
            <a:r>
              <a:rPr lang="pt-BR" sz="1200" b="0" i="0" u="none" strike="noStrike" dirty="0"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Dê à IA informações que ela não tem sobre a situação</a:t>
            </a:r>
            <a:endParaRPr lang="pt-BR" sz="1200" b="0" dirty="0">
              <a:effectLst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>
              <a:buNone/>
            </a:pPr>
            <a:endParaRPr lang="pt-BR" sz="1200" b="0" dirty="0">
              <a:effectLst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rtl="0">
              <a:buNone/>
            </a:pPr>
            <a:r>
              <a:rPr lang="pt-BR" sz="1200" b="1" i="0" u="none" strike="noStrike" dirty="0"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Sem Contexto: </a:t>
            </a:r>
            <a:r>
              <a:rPr lang="pt-BR" sz="1200" i="0" u="none" strike="noStrike" dirty="0"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"Escreve um </a:t>
            </a:r>
            <a:r>
              <a:rPr lang="pt-BR" sz="1200" i="0" u="none" strike="noStrike" dirty="0" err="1"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email</a:t>
            </a:r>
            <a:r>
              <a:rPr lang="pt-BR" sz="1200" i="0" u="none" strike="noStrike" dirty="0"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de follow-up.“</a:t>
            </a:r>
          </a:p>
          <a:p>
            <a:pPr rtl="0">
              <a:buNone/>
            </a:pPr>
            <a:endParaRPr lang="pt-BR" sz="1200" dirty="0">
              <a:effectLst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rtl="0">
              <a:buNone/>
            </a:pPr>
            <a:r>
              <a:rPr lang="pt-BR" sz="1200" b="1" i="0" u="none" strike="noStrike" dirty="0"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Com Contexto: </a:t>
            </a:r>
            <a:r>
              <a:rPr lang="pt-BR" sz="1200" i="0" u="none" strike="noStrike" dirty="0"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"Sou um freelancer que enviou uma proposta há 5 dias. O cliente é uma startup. Escreve um </a:t>
            </a:r>
            <a:r>
              <a:rPr lang="pt-BR" sz="1200" i="0" u="none" strike="noStrike" dirty="0" err="1"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email</a:t>
            </a:r>
            <a:r>
              <a:rPr lang="pt-BR" sz="1200" i="0" u="none" strike="noStrike" dirty="0"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de follow-up que seja profissional, mas não desesperado."</a:t>
            </a:r>
            <a:br>
              <a:rPr lang="pt-BR" sz="1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</a:br>
            <a:endParaRPr lang="pt-BR" sz="12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4D447F43-93DA-4F6D-B5B2-C7AE3954B1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0951" y="2046803"/>
            <a:ext cx="669548" cy="3615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CaixaDeTexto 35">
            <a:extLst>
              <a:ext uri="{FF2B5EF4-FFF2-40B4-BE49-F238E27FC236}">
                <a16:creationId xmlns:a16="http://schemas.microsoft.com/office/drawing/2014/main" id="{7239EC9F-5C5E-F5E9-6C97-D042F4C8E463}"/>
              </a:ext>
            </a:extLst>
          </p:cNvPr>
          <p:cNvSpPr txBox="1"/>
          <p:nvPr/>
        </p:nvSpPr>
        <p:spPr>
          <a:xfrm>
            <a:off x="994244" y="4037219"/>
            <a:ext cx="255957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buNone/>
            </a:pPr>
            <a:r>
              <a:rPr lang="pt-BR" sz="1600" b="1" i="0" u="none" strike="noStrike" dirty="0">
                <a:solidFill>
                  <a:schemeClr val="tx2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3. Formato (Como?)</a:t>
            </a:r>
            <a:endParaRPr lang="pt-BR" sz="1600" b="0" dirty="0">
              <a:solidFill>
                <a:schemeClr val="tx2"/>
              </a:solidFill>
              <a:effectLst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>
              <a:buNone/>
            </a:pPr>
            <a:br>
              <a:rPr lang="pt-BR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</a:br>
            <a:endParaRPr lang="pt-BR" sz="16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A600CE3A-A501-42DA-244A-40A8010656AD}"/>
              </a:ext>
            </a:extLst>
          </p:cNvPr>
          <p:cNvSpPr txBox="1"/>
          <p:nvPr/>
        </p:nvSpPr>
        <p:spPr>
          <a:xfrm>
            <a:off x="994244" y="4426644"/>
            <a:ext cx="458459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buNone/>
            </a:pPr>
            <a:r>
              <a:rPr lang="pt-BR" sz="1200" b="0" i="0" u="none" strike="noStrike" dirty="0"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Defina exatamente como quer receber a resposta.</a:t>
            </a:r>
            <a:endParaRPr lang="pt-BR" sz="1200" b="0" dirty="0">
              <a:effectLst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>
              <a:buNone/>
            </a:pPr>
            <a:endParaRPr lang="pt-BR" sz="1200" b="0" dirty="0">
              <a:effectLst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rtl="0">
              <a:buNone/>
            </a:pPr>
            <a:r>
              <a:rPr lang="pt-BR" sz="1200" b="1" i="0" u="none" strike="noStrike" dirty="0"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Sem Formato: </a:t>
            </a:r>
            <a:r>
              <a:rPr lang="pt-BR" sz="1200" i="0" u="none" strike="noStrike" dirty="0"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"Fala-me dos benefícios do exercício."</a:t>
            </a:r>
            <a:br>
              <a:rPr lang="pt-BR" sz="1200" b="0" dirty="0"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</a:br>
            <a:endParaRPr lang="pt-BR" sz="1200" b="0" dirty="0">
              <a:effectLst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rtl="0">
              <a:buNone/>
            </a:pPr>
            <a:r>
              <a:rPr lang="pt-BR" sz="1200" b="1" i="0" u="none" strike="noStrike" dirty="0"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Com Formato: </a:t>
            </a:r>
            <a:r>
              <a:rPr lang="pt-BR" sz="1200" i="0" u="none" strike="noStrike" dirty="0"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"Lista os 5 principais benefícios do exercício em </a:t>
            </a:r>
            <a:r>
              <a:rPr lang="pt-BR" sz="1200" i="0" u="none" strike="noStrike" dirty="0" err="1"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bullets</a:t>
            </a:r>
            <a:r>
              <a:rPr lang="pt-BR" sz="1200" i="0" u="none" strike="noStrike" dirty="0"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, com no máximo duas linhas cada."</a:t>
            </a:r>
            <a:br>
              <a:rPr lang="pt-BR" sz="1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</a:br>
            <a:endParaRPr lang="pt-BR" sz="12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pic>
        <p:nvPicPr>
          <p:cNvPr id="1032" name="Picture 8">
            <a:extLst>
              <a:ext uri="{FF2B5EF4-FFF2-40B4-BE49-F238E27FC236}">
                <a16:creationId xmlns:a16="http://schemas.microsoft.com/office/drawing/2014/main" id="{2127B64D-5BA2-1019-704C-15F91AD053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777" y="4157823"/>
            <a:ext cx="680717" cy="3692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CaixaDeTexto 39">
            <a:extLst>
              <a:ext uri="{FF2B5EF4-FFF2-40B4-BE49-F238E27FC236}">
                <a16:creationId xmlns:a16="http://schemas.microsoft.com/office/drawing/2014/main" id="{9EFAA620-D10E-EC37-26E8-DBE9D9B80B7B}"/>
              </a:ext>
            </a:extLst>
          </p:cNvPr>
          <p:cNvSpPr txBox="1"/>
          <p:nvPr/>
        </p:nvSpPr>
        <p:spPr>
          <a:xfrm>
            <a:off x="6673406" y="4037219"/>
            <a:ext cx="434395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buNone/>
            </a:pPr>
            <a:r>
              <a:rPr lang="pt-BR" sz="1600" b="1" i="0" u="none" strike="noStrike" dirty="0">
                <a:solidFill>
                  <a:schemeClr val="tx2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4. Restrições (O que NÃO fazer.)</a:t>
            </a:r>
            <a:endParaRPr lang="pt-BR" sz="1600" b="0" dirty="0">
              <a:solidFill>
                <a:schemeClr val="tx2"/>
              </a:solidFill>
              <a:effectLst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>
              <a:buNone/>
            </a:pPr>
            <a:br>
              <a:rPr lang="pt-BR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</a:br>
            <a:endParaRPr lang="pt-BR" sz="16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41" name="CaixaDeTexto 40">
            <a:extLst>
              <a:ext uri="{FF2B5EF4-FFF2-40B4-BE49-F238E27FC236}">
                <a16:creationId xmlns:a16="http://schemas.microsoft.com/office/drawing/2014/main" id="{7D4663D3-9C47-ECFA-F3BF-61AD759D8E3D}"/>
              </a:ext>
            </a:extLst>
          </p:cNvPr>
          <p:cNvSpPr txBox="1"/>
          <p:nvPr/>
        </p:nvSpPr>
        <p:spPr>
          <a:xfrm>
            <a:off x="6673407" y="4426644"/>
            <a:ext cx="490774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buNone/>
            </a:pPr>
            <a:r>
              <a:rPr lang="pt-BR" sz="1200" b="0" dirty="0"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Diga exatamente à IA o que deve ser evitado.</a:t>
            </a:r>
          </a:p>
          <a:p>
            <a:pPr>
              <a:buNone/>
            </a:pPr>
            <a:endParaRPr lang="pt-BR" sz="1200" b="0" dirty="0">
              <a:effectLst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rtl="0">
              <a:buNone/>
            </a:pPr>
            <a:r>
              <a:rPr lang="pt-BR" sz="1200" b="1" i="0" u="none" strike="noStrike" dirty="0"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Sem Restrições: </a:t>
            </a:r>
            <a:r>
              <a:rPr lang="pt-BR" sz="1200" i="0" u="none" strike="noStrike" dirty="0"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"Escreve uma </a:t>
            </a:r>
            <a:r>
              <a:rPr lang="pt-BR" sz="1200" i="0" u="none" strike="noStrike" dirty="0" err="1"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bio</a:t>
            </a:r>
            <a:r>
              <a:rPr lang="pt-BR" sz="1200" i="0" u="none" strike="noStrike" dirty="0"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para o meu LinkedIn."</a:t>
            </a:r>
            <a:br>
              <a:rPr lang="pt-BR" sz="1200" b="0" dirty="0"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</a:br>
            <a:endParaRPr lang="pt-BR" sz="1200" b="0" dirty="0">
              <a:effectLst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rtl="0">
              <a:buNone/>
            </a:pPr>
            <a:r>
              <a:rPr lang="pt-BR" sz="1200" b="1" i="0" u="none" strike="noStrike" dirty="0"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Com Restrições: </a:t>
            </a:r>
            <a:r>
              <a:rPr lang="pt-BR" sz="1200" i="0" u="none" strike="noStrike" dirty="0"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"Escreve uma </a:t>
            </a:r>
            <a:r>
              <a:rPr lang="pt-BR" sz="1200" i="0" u="none" strike="noStrike" dirty="0" err="1"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bio</a:t>
            </a:r>
            <a:r>
              <a:rPr lang="pt-BR" sz="1200" i="0" u="none" strike="noStrike" dirty="0"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para o LinkedIn (máx. 300 caracteres). Não uses clichês como 'apaixonado por'. Não comeces com 'Sou'."</a:t>
            </a:r>
            <a:br>
              <a:rPr lang="pt-BR" sz="1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</a:br>
            <a:endParaRPr lang="pt-BR" sz="12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pic>
        <p:nvPicPr>
          <p:cNvPr id="1034" name="Picture 10">
            <a:extLst>
              <a:ext uri="{FF2B5EF4-FFF2-40B4-BE49-F238E27FC236}">
                <a16:creationId xmlns:a16="http://schemas.microsoft.com/office/drawing/2014/main" id="{4BC310E0-655D-598B-4F3F-322BB731BC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9212" y="4218952"/>
            <a:ext cx="690106" cy="3743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59143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12192000" cy="747980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62001" y="389784"/>
            <a:ext cx="4063613" cy="484876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3151" b="1" dirty="0">
                <a:solidFill>
                  <a:srgbClr val="FF6B35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Prompt Engineering</a:t>
            </a:r>
            <a:endParaRPr lang="en-US" sz="3151" dirty="0"/>
          </a:p>
        </p:txBody>
      </p:sp>
      <p:sp>
        <p:nvSpPr>
          <p:cNvPr id="4" name="Text 1"/>
          <p:cNvSpPr/>
          <p:nvPr/>
        </p:nvSpPr>
        <p:spPr>
          <a:xfrm>
            <a:off x="762000" y="880720"/>
            <a:ext cx="10668000" cy="7386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16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É a disciplina, arte e ciência de criar, refinar e otimizar prompts para obter o melhor desempenho e os resultados mais precisos de um modelo de IA generativa. Não é apenas "fazer uma pergunta", mas sim uma metodologia para se comunicar de forma eficaz com a máquina. </a:t>
            </a:r>
            <a:endParaRPr lang="en-US" sz="1600" dirty="0"/>
          </a:p>
        </p:txBody>
      </p:sp>
      <p:sp>
        <p:nvSpPr>
          <p:cNvPr id="5" name="Text 2"/>
          <p:cNvSpPr/>
          <p:nvPr/>
        </p:nvSpPr>
        <p:spPr>
          <a:xfrm>
            <a:off x="762000" y="1612841"/>
            <a:ext cx="2399696" cy="337871"/>
          </a:xfrm>
          <a:prstGeom prst="rect">
            <a:avLst/>
          </a:prstGeom>
          <a:noFill/>
          <a:ln/>
        </p:spPr>
        <p:txBody>
          <a:bodyPr wrap="none" lIns="0" tIns="0" rIns="0" bIns="90763" rtlCol="0" anchor="ctr">
            <a:spAutoFit/>
          </a:bodyPr>
          <a:lstStyle/>
          <a:p>
            <a:r>
              <a:rPr lang="en-US" sz="1600" b="1" dirty="0">
                <a:solidFill>
                  <a:srgbClr val="0A1E3D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Técnicas Fundamentais</a:t>
            </a:r>
            <a:endParaRPr lang="en-US" sz="1600" dirty="0"/>
          </a:p>
        </p:txBody>
      </p:sp>
      <p:sp>
        <p:nvSpPr>
          <p:cNvPr id="6" name="Shape 3"/>
          <p:cNvSpPr/>
          <p:nvPr/>
        </p:nvSpPr>
        <p:spPr>
          <a:xfrm>
            <a:off x="762000" y="2134202"/>
            <a:ext cx="10668000" cy="485775"/>
          </a:xfrm>
          <a:prstGeom prst="rect">
            <a:avLst/>
          </a:prstGeom>
          <a:solidFill>
            <a:srgbClr val="FF6B35"/>
          </a:solidFill>
          <a:ln/>
        </p:spPr>
        <p:txBody>
          <a:bodyPr/>
          <a:lstStyle/>
          <a:p>
            <a:endParaRPr lang="pt-BR" sz="1600"/>
          </a:p>
        </p:txBody>
      </p:sp>
      <p:sp>
        <p:nvSpPr>
          <p:cNvPr id="7" name="Text 4"/>
          <p:cNvSpPr/>
          <p:nvPr/>
        </p:nvSpPr>
        <p:spPr>
          <a:xfrm>
            <a:off x="762001" y="2116504"/>
            <a:ext cx="2987017" cy="521168"/>
          </a:xfrm>
          <a:prstGeom prst="rect">
            <a:avLst/>
          </a:prstGeom>
          <a:noFill/>
          <a:ln/>
        </p:spPr>
        <p:txBody>
          <a:bodyPr wrap="square" lIns="181356" tIns="136144" rIns="181356" bIns="136144" rtlCol="0" anchor="ctr">
            <a:spAutoFit/>
          </a:bodyPr>
          <a:lstStyle/>
          <a:p>
            <a:r>
              <a:rPr lang="en-US" sz="16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Técnica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3749018" y="2116504"/>
            <a:ext cx="4053817" cy="521168"/>
          </a:xfrm>
          <a:prstGeom prst="rect">
            <a:avLst/>
          </a:prstGeom>
          <a:noFill/>
          <a:ln/>
        </p:spPr>
        <p:txBody>
          <a:bodyPr wrap="square" lIns="181356" tIns="136144" rIns="181356" bIns="136144" rtlCol="0" anchor="ctr">
            <a:spAutoFit/>
          </a:bodyPr>
          <a:lstStyle/>
          <a:p>
            <a:r>
              <a:rPr lang="en-US" sz="16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Descrição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7802837" y="2116504"/>
            <a:ext cx="3627164" cy="521168"/>
          </a:xfrm>
          <a:prstGeom prst="rect">
            <a:avLst/>
          </a:prstGeom>
          <a:noFill/>
          <a:ln/>
        </p:spPr>
        <p:txBody>
          <a:bodyPr wrap="square" lIns="181356" tIns="136144" rIns="181356" bIns="136144" rtlCol="0" anchor="ctr">
            <a:spAutoFit/>
          </a:bodyPr>
          <a:lstStyle/>
          <a:p>
            <a:r>
              <a:rPr lang="en-US" sz="16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Exemplo de Aplicação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762001" y="2619977"/>
            <a:ext cx="2987017" cy="721564"/>
          </a:xfrm>
          <a:prstGeom prst="rect">
            <a:avLst/>
          </a:prstGeom>
          <a:noFill/>
          <a:ln/>
        </p:spPr>
        <p:txBody>
          <a:bodyPr wrap="square" lIns="181356" tIns="113453" rIns="181356" bIns="113453" rtlCol="0" anchor="t">
            <a:spAutoFit/>
          </a:bodyPr>
          <a:lstStyle/>
          <a:p>
            <a:r>
              <a:rPr lang="en-US" sz="1600" b="1" dirty="0">
                <a:solidFill>
                  <a:srgbClr val="0A1E3D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Zero/Few-Shot Prompting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749018" y="2619977"/>
            <a:ext cx="4053817" cy="783120"/>
          </a:xfrm>
          <a:prstGeom prst="rect">
            <a:avLst/>
          </a:prstGeom>
          <a:noFill/>
          <a:ln/>
        </p:spPr>
        <p:txBody>
          <a:bodyPr wrap="square" lIns="181356" tIns="113453" rIns="181356" bIns="113453" rtlCol="0" anchor="t">
            <a:spAutoFit/>
          </a:bodyPr>
          <a:lstStyle/>
          <a:p>
            <a:r>
              <a:rPr lang="en-US" sz="12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Fornecer nenhum ou alguns exemplos no prompt para mostrar o formato esperado antes da tarefa principal.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7802837" y="2619977"/>
            <a:ext cx="3627164" cy="783120"/>
          </a:xfrm>
          <a:prstGeom prst="rect">
            <a:avLst/>
          </a:prstGeom>
          <a:noFill/>
          <a:ln/>
        </p:spPr>
        <p:txBody>
          <a:bodyPr wrap="square" lIns="181356" tIns="113453" rIns="181356" bIns="113453" rtlCol="0" anchor="t">
            <a:spAutoFit/>
          </a:bodyPr>
          <a:lstStyle/>
          <a:p>
            <a:r>
              <a:rPr lang="en-US" sz="12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"Aqui estão 3 exemplos de resumos [ex. 1, 2, 3]. Agora, resuma este texto no mesmo formato."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762000" y="3455275"/>
            <a:ext cx="10668000" cy="840060"/>
          </a:xfrm>
          <a:prstGeom prst="rect">
            <a:avLst/>
          </a:prstGeom>
          <a:solidFill>
            <a:srgbClr val="F5F7FA"/>
          </a:solidFill>
          <a:ln/>
        </p:spPr>
        <p:txBody>
          <a:bodyPr/>
          <a:lstStyle/>
          <a:p>
            <a:endParaRPr lang="pt-BR" sz="1200"/>
          </a:p>
        </p:txBody>
      </p:sp>
      <p:sp>
        <p:nvSpPr>
          <p:cNvPr id="14" name="Shape 11"/>
          <p:cNvSpPr/>
          <p:nvPr/>
        </p:nvSpPr>
        <p:spPr>
          <a:xfrm>
            <a:off x="762000" y="4285811"/>
            <a:ext cx="10668000" cy="9525"/>
          </a:xfrm>
          <a:prstGeom prst="rect">
            <a:avLst/>
          </a:prstGeom>
          <a:solidFill>
            <a:srgbClr val="E5E7EB"/>
          </a:solidFill>
          <a:ln/>
        </p:spPr>
        <p:txBody>
          <a:bodyPr/>
          <a:lstStyle/>
          <a:p>
            <a:endParaRPr lang="pt-BR" sz="1200"/>
          </a:p>
        </p:txBody>
      </p:sp>
      <p:sp>
        <p:nvSpPr>
          <p:cNvPr id="15" name="Text 12"/>
          <p:cNvSpPr/>
          <p:nvPr/>
        </p:nvSpPr>
        <p:spPr>
          <a:xfrm>
            <a:off x="762001" y="3455276"/>
            <a:ext cx="2987017" cy="475343"/>
          </a:xfrm>
          <a:prstGeom prst="rect">
            <a:avLst/>
          </a:prstGeom>
          <a:noFill/>
          <a:ln/>
        </p:spPr>
        <p:txBody>
          <a:bodyPr wrap="square" lIns="181356" tIns="113453" rIns="181356" bIns="113453" rtlCol="0" anchor="t">
            <a:spAutoFit/>
          </a:bodyPr>
          <a:lstStyle/>
          <a:p>
            <a:r>
              <a:rPr lang="en-US" sz="1600" b="1" dirty="0">
                <a:solidFill>
                  <a:srgbClr val="0A1E3D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Chain-of-Thought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3749018" y="3455275"/>
            <a:ext cx="4053817" cy="783120"/>
          </a:xfrm>
          <a:prstGeom prst="rect">
            <a:avLst/>
          </a:prstGeom>
          <a:noFill/>
          <a:ln/>
        </p:spPr>
        <p:txBody>
          <a:bodyPr wrap="square" lIns="181356" tIns="113453" rIns="181356" bIns="113453" rtlCol="0" anchor="t">
            <a:spAutoFit/>
          </a:bodyPr>
          <a:lstStyle/>
          <a:p>
            <a:r>
              <a:rPr lang="en-US" sz="12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Instruir a IA a explicar o raciocínio passo a passo antes da resposta final, melhorando lógica e precisão.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7802837" y="3455275"/>
            <a:ext cx="3627164" cy="783120"/>
          </a:xfrm>
          <a:prstGeom prst="rect">
            <a:avLst/>
          </a:prstGeom>
          <a:noFill/>
          <a:ln/>
        </p:spPr>
        <p:txBody>
          <a:bodyPr wrap="square" lIns="181356" tIns="113453" rIns="181356" bIns="113453" rtlCol="0" anchor="t">
            <a:spAutoFit/>
          </a:bodyPr>
          <a:lstStyle/>
          <a:p>
            <a:r>
              <a:rPr lang="en-US" sz="12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"Resolva este problema matemático. Mostre todos os passos de raciocínio antes da solução final."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762001" y="4290573"/>
            <a:ext cx="2987017" cy="475343"/>
          </a:xfrm>
          <a:prstGeom prst="rect">
            <a:avLst/>
          </a:prstGeom>
          <a:noFill/>
          <a:ln/>
        </p:spPr>
        <p:txBody>
          <a:bodyPr wrap="square" lIns="181356" tIns="113453" rIns="181356" bIns="113453" rtlCol="0" anchor="t">
            <a:spAutoFit/>
          </a:bodyPr>
          <a:lstStyle/>
          <a:p>
            <a:r>
              <a:rPr lang="en-US" sz="1600" b="1" dirty="0">
                <a:solidFill>
                  <a:srgbClr val="0A1E3D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Tree of Thoughts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3749018" y="4290572"/>
            <a:ext cx="4053817" cy="783120"/>
          </a:xfrm>
          <a:prstGeom prst="rect">
            <a:avLst/>
          </a:prstGeom>
          <a:noFill/>
          <a:ln/>
        </p:spPr>
        <p:txBody>
          <a:bodyPr wrap="square" lIns="181356" tIns="113453" rIns="181356" bIns="113453" rtlCol="0" anchor="t">
            <a:spAutoFit/>
          </a:bodyPr>
          <a:lstStyle/>
          <a:p>
            <a:r>
              <a:rPr lang="en-US" sz="1200" dirty="0" err="1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Abordagem</a:t>
            </a:r>
            <a:r>
              <a:rPr lang="en-US" sz="12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1200" dirty="0" err="1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ramificada</a:t>
            </a:r>
            <a:r>
              <a:rPr lang="en-US" sz="12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1200" dirty="0" err="1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que</a:t>
            </a:r>
            <a:r>
              <a:rPr lang="en-US" sz="12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1200" dirty="0" err="1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permite</a:t>
            </a:r>
            <a:r>
              <a:rPr lang="en-US" sz="12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1200" dirty="0" err="1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múltiplas</a:t>
            </a:r>
            <a:r>
              <a:rPr lang="en-US" sz="12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1200" dirty="0" err="1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direções</a:t>
            </a:r>
            <a:r>
              <a:rPr lang="en-US" sz="12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e sub-prompts para </a:t>
            </a:r>
            <a:r>
              <a:rPr lang="en-US" sz="1200" dirty="0" err="1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diferentes</a:t>
            </a:r>
            <a:r>
              <a:rPr lang="en-US" sz="12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1200" dirty="0" err="1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cenários</a:t>
            </a:r>
            <a:r>
              <a:rPr lang="en-US" sz="12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1200" dirty="0" err="1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simultaneamente</a:t>
            </a:r>
            <a:r>
              <a:rPr lang="en-US" sz="12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.</a:t>
            </a:r>
            <a:endParaRPr lang="en-US" sz="1200" dirty="0"/>
          </a:p>
        </p:txBody>
      </p:sp>
      <p:sp>
        <p:nvSpPr>
          <p:cNvPr id="20" name="Text 17"/>
          <p:cNvSpPr/>
          <p:nvPr/>
        </p:nvSpPr>
        <p:spPr>
          <a:xfrm>
            <a:off x="7802837" y="4290572"/>
            <a:ext cx="3627164" cy="783120"/>
          </a:xfrm>
          <a:prstGeom prst="rect">
            <a:avLst/>
          </a:prstGeom>
          <a:noFill/>
          <a:ln/>
        </p:spPr>
        <p:txBody>
          <a:bodyPr wrap="square" lIns="181356" tIns="113453" rIns="181356" bIns="113453" rtlCol="0" anchor="t">
            <a:spAutoFit/>
          </a:bodyPr>
          <a:lstStyle/>
          <a:p>
            <a:r>
              <a:rPr lang="en-US" sz="12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“[…] </a:t>
            </a:r>
            <a:r>
              <a:rPr lang="en-US" sz="1200" dirty="0" err="1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Divida</a:t>
            </a:r>
            <a:r>
              <a:rPr lang="en-US" sz="12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o </a:t>
            </a:r>
            <a:r>
              <a:rPr lang="en-US" sz="1200" dirty="0" err="1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problema</a:t>
            </a:r>
            <a:r>
              <a:rPr lang="en-US" sz="12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1200" dirty="0" err="1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em</a:t>
            </a:r>
            <a:r>
              <a:rPr lang="en-US" sz="12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3 </a:t>
            </a:r>
            <a:r>
              <a:rPr lang="en-US" sz="1200" dirty="0" err="1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etapas</a:t>
            </a:r>
            <a:r>
              <a:rPr lang="en-US" sz="12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. Com base </a:t>
            </a:r>
            <a:r>
              <a:rPr lang="en-US" sz="1200" dirty="0" err="1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na</a:t>
            </a:r>
            <a:r>
              <a:rPr lang="en-US" sz="12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1200" dirty="0" err="1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resposta</a:t>
            </a:r>
            <a:r>
              <a:rPr lang="en-US" sz="12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da </a:t>
            </a:r>
            <a:r>
              <a:rPr lang="en-US" sz="1200" dirty="0" err="1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primeira</a:t>
            </a:r>
            <a:r>
              <a:rPr lang="en-US" sz="12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1200" dirty="0" err="1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etapa</a:t>
            </a:r>
            <a:r>
              <a:rPr lang="en-US" sz="12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1200" dirty="0" err="1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crie</a:t>
            </a:r>
            <a:r>
              <a:rPr lang="en-US" sz="12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3 </a:t>
            </a:r>
            <a:r>
              <a:rPr lang="en-US" sz="1200" dirty="0" err="1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estratégias</a:t>
            </a:r>
            <a:r>
              <a:rPr lang="en-US" sz="12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. </a:t>
            </a:r>
            <a:r>
              <a:rPr lang="en-US" sz="1200" dirty="0" err="1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Descarte</a:t>
            </a:r>
            <a:r>
              <a:rPr lang="en-US" sz="12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a </a:t>
            </a:r>
            <a:r>
              <a:rPr lang="en-US" sz="1200" dirty="0" err="1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pior</a:t>
            </a:r>
            <a:r>
              <a:rPr lang="en-US" sz="12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1200" dirty="0" err="1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estratégia</a:t>
            </a:r>
            <a:r>
              <a:rPr lang="en-US" sz="12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…"</a:t>
            </a:r>
            <a:endParaRPr lang="en-US" sz="1200" dirty="0"/>
          </a:p>
        </p:txBody>
      </p:sp>
      <p:sp>
        <p:nvSpPr>
          <p:cNvPr id="21" name="Shape 18"/>
          <p:cNvSpPr/>
          <p:nvPr/>
        </p:nvSpPr>
        <p:spPr>
          <a:xfrm>
            <a:off x="762000" y="5125871"/>
            <a:ext cx="10668000" cy="840060"/>
          </a:xfrm>
          <a:prstGeom prst="rect">
            <a:avLst/>
          </a:prstGeom>
          <a:solidFill>
            <a:srgbClr val="F5F7FA"/>
          </a:solidFill>
          <a:ln/>
        </p:spPr>
        <p:txBody>
          <a:bodyPr/>
          <a:lstStyle/>
          <a:p>
            <a:endParaRPr lang="pt-BR" sz="1200"/>
          </a:p>
        </p:txBody>
      </p:sp>
      <p:sp>
        <p:nvSpPr>
          <p:cNvPr id="22" name="Shape 19"/>
          <p:cNvSpPr/>
          <p:nvPr/>
        </p:nvSpPr>
        <p:spPr>
          <a:xfrm>
            <a:off x="762000" y="5956406"/>
            <a:ext cx="10668000" cy="9525"/>
          </a:xfrm>
          <a:prstGeom prst="rect">
            <a:avLst/>
          </a:prstGeom>
          <a:solidFill>
            <a:srgbClr val="E5E7EB"/>
          </a:solidFill>
          <a:ln/>
        </p:spPr>
        <p:txBody>
          <a:bodyPr/>
          <a:lstStyle/>
          <a:p>
            <a:endParaRPr lang="pt-BR" sz="1200"/>
          </a:p>
        </p:txBody>
      </p:sp>
      <p:sp>
        <p:nvSpPr>
          <p:cNvPr id="23" name="Text 20"/>
          <p:cNvSpPr/>
          <p:nvPr/>
        </p:nvSpPr>
        <p:spPr>
          <a:xfrm>
            <a:off x="762001" y="5125871"/>
            <a:ext cx="2987017" cy="475343"/>
          </a:xfrm>
          <a:prstGeom prst="rect">
            <a:avLst/>
          </a:prstGeom>
          <a:noFill/>
          <a:ln/>
        </p:spPr>
        <p:txBody>
          <a:bodyPr wrap="square" lIns="181356" tIns="113453" rIns="181356" bIns="113453" rtlCol="0" anchor="t">
            <a:spAutoFit/>
          </a:bodyPr>
          <a:lstStyle/>
          <a:p>
            <a:r>
              <a:rPr lang="en-US" sz="1600" b="1" dirty="0">
                <a:solidFill>
                  <a:srgbClr val="0A1E3D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Refinamento Iterativo</a:t>
            </a:r>
            <a:endParaRPr lang="en-US" sz="1600" dirty="0"/>
          </a:p>
        </p:txBody>
      </p:sp>
      <p:sp>
        <p:nvSpPr>
          <p:cNvPr id="24" name="Text 21"/>
          <p:cNvSpPr/>
          <p:nvPr/>
        </p:nvSpPr>
        <p:spPr>
          <a:xfrm>
            <a:off x="3749018" y="5125871"/>
            <a:ext cx="4053817" cy="598454"/>
          </a:xfrm>
          <a:prstGeom prst="rect">
            <a:avLst/>
          </a:prstGeom>
          <a:noFill/>
          <a:ln/>
        </p:spPr>
        <p:txBody>
          <a:bodyPr wrap="square" lIns="181356" tIns="113453" rIns="181356" bIns="113453" rtlCol="0" anchor="t">
            <a:spAutoFit/>
          </a:bodyPr>
          <a:lstStyle/>
          <a:p>
            <a:r>
              <a:rPr lang="en-US" sz="12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Começar com um prompt simples e ajustá-lo progressivamente até alcançar o resultado ideal.</a:t>
            </a:r>
            <a:endParaRPr lang="en-US" sz="1200" dirty="0"/>
          </a:p>
        </p:txBody>
      </p:sp>
      <p:sp>
        <p:nvSpPr>
          <p:cNvPr id="25" name="Text 22"/>
          <p:cNvSpPr/>
          <p:nvPr/>
        </p:nvSpPr>
        <p:spPr>
          <a:xfrm>
            <a:off x="7802837" y="5125871"/>
            <a:ext cx="3627164" cy="783120"/>
          </a:xfrm>
          <a:prstGeom prst="rect">
            <a:avLst/>
          </a:prstGeom>
          <a:noFill/>
          <a:ln/>
        </p:spPr>
        <p:txBody>
          <a:bodyPr wrap="square" lIns="181356" tIns="113453" rIns="181356" bIns="113453" rtlCol="0" anchor="t">
            <a:spAutoFit/>
          </a:bodyPr>
          <a:lstStyle/>
          <a:p>
            <a:r>
              <a:rPr lang="en-US" sz="12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"Reescreva a resposta, mas torne o parágrafo 2 mais persuasivo e adicione dados estatísticos."</a:t>
            </a:r>
            <a:endParaRPr lang="en-US" sz="1200" dirty="0"/>
          </a:p>
        </p:txBody>
      </p:sp>
      <p:sp>
        <p:nvSpPr>
          <p:cNvPr id="26" name="Shape 23"/>
          <p:cNvSpPr/>
          <p:nvPr/>
        </p:nvSpPr>
        <p:spPr>
          <a:xfrm>
            <a:off x="0" y="6151668"/>
            <a:ext cx="12192000" cy="762000"/>
          </a:xfrm>
          <a:prstGeom prst="rect">
            <a:avLst/>
          </a:prstGeom>
          <a:solidFill>
            <a:srgbClr val="FF6B35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7" name="Shape 24"/>
          <p:cNvSpPr/>
          <p:nvPr/>
        </p:nvSpPr>
        <p:spPr>
          <a:xfrm>
            <a:off x="3657600" y="6246919"/>
            <a:ext cx="8534400" cy="666751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8" name="Shape 25"/>
          <p:cNvSpPr/>
          <p:nvPr/>
        </p:nvSpPr>
        <p:spPr>
          <a:xfrm>
            <a:off x="0" y="6627919"/>
            <a:ext cx="12192000" cy="285751"/>
          </a:xfrm>
          <a:prstGeom prst="rect">
            <a:avLst/>
          </a:prstGeom>
          <a:solidFill>
            <a:srgbClr val="0A1E3D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9" name="Text 26"/>
          <p:cNvSpPr/>
          <p:nvPr/>
        </p:nvSpPr>
        <p:spPr>
          <a:xfrm>
            <a:off x="381000" y="6266312"/>
            <a:ext cx="1221488" cy="32316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21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UNYFLEX</a:t>
            </a:r>
            <a:endParaRPr lang="en-US" sz="2100" dirty="0"/>
          </a:p>
        </p:txBody>
      </p:sp>
      <p:sp>
        <p:nvSpPr>
          <p:cNvPr id="30" name="Shape 27"/>
          <p:cNvSpPr/>
          <p:nvPr/>
        </p:nvSpPr>
        <p:spPr>
          <a:xfrm>
            <a:off x="11239501" y="6151669"/>
            <a:ext cx="571500" cy="5715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pic>
        <p:nvPicPr>
          <p:cNvPr id="3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82375" y="6294543"/>
            <a:ext cx="285751" cy="285751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5107AA-4C7F-C961-07CC-FDDD544BAA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
            <a:extLst>
              <a:ext uri="{FF2B5EF4-FFF2-40B4-BE49-F238E27FC236}">
                <a16:creationId xmlns:a16="http://schemas.microsoft.com/office/drawing/2014/main" id="{9EA83EE2-352C-4567-9A26-272F2BA9A5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12192000" cy="7479804"/>
          </a:xfrm>
          <a:prstGeom prst="rect">
            <a:avLst/>
          </a:prstGeom>
        </p:spPr>
      </p:pic>
      <p:sp>
        <p:nvSpPr>
          <p:cNvPr id="26" name="Shape 23">
            <a:extLst>
              <a:ext uri="{FF2B5EF4-FFF2-40B4-BE49-F238E27FC236}">
                <a16:creationId xmlns:a16="http://schemas.microsoft.com/office/drawing/2014/main" id="{0D683404-7426-70D3-F1DA-E04CC9BE019E}"/>
              </a:ext>
            </a:extLst>
          </p:cNvPr>
          <p:cNvSpPr/>
          <p:nvPr/>
        </p:nvSpPr>
        <p:spPr>
          <a:xfrm>
            <a:off x="0" y="6151668"/>
            <a:ext cx="12192000" cy="762000"/>
          </a:xfrm>
          <a:prstGeom prst="rect">
            <a:avLst/>
          </a:prstGeom>
          <a:solidFill>
            <a:srgbClr val="FF6B35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7" name="Shape 24">
            <a:extLst>
              <a:ext uri="{FF2B5EF4-FFF2-40B4-BE49-F238E27FC236}">
                <a16:creationId xmlns:a16="http://schemas.microsoft.com/office/drawing/2014/main" id="{9B3B8B44-24F8-8AA1-5F04-3160B8F56947}"/>
              </a:ext>
            </a:extLst>
          </p:cNvPr>
          <p:cNvSpPr/>
          <p:nvPr/>
        </p:nvSpPr>
        <p:spPr>
          <a:xfrm>
            <a:off x="3657600" y="6246919"/>
            <a:ext cx="8534400" cy="666751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8" name="Shape 25">
            <a:extLst>
              <a:ext uri="{FF2B5EF4-FFF2-40B4-BE49-F238E27FC236}">
                <a16:creationId xmlns:a16="http://schemas.microsoft.com/office/drawing/2014/main" id="{578EA01E-8022-4AD3-1E2A-984025B82754}"/>
              </a:ext>
            </a:extLst>
          </p:cNvPr>
          <p:cNvSpPr/>
          <p:nvPr/>
        </p:nvSpPr>
        <p:spPr>
          <a:xfrm>
            <a:off x="0" y="6627919"/>
            <a:ext cx="12192000" cy="285751"/>
          </a:xfrm>
          <a:prstGeom prst="rect">
            <a:avLst/>
          </a:prstGeom>
          <a:solidFill>
            <a:srgbClr val="0A1E3D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9" name="Text 26">
            <a:extLst>
              <a:ext uri="{FF2B5EF4-FFF2-40B4-BE49-F238E27FC236}">
                <a16:creationId xmlns:a16="http://schemas.microsoft.com/office/drawing/2014/main" id="{D4071C12-E1E8-E640-5E8E-F5B3C2D43266}"/>
              </a:ext>
            </a:extLst>
          </p:cNvPr>
          <p:cNvSpPr/>
          <p:nvPr/>
        </p:nvSpPr>
        <p:spPr>
          <a:xfrm>
            <a:off x="381000" y="6266312"/>
            <a:ext cx="1221488" cy="32316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21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UNYFLEX</a:t>
            </a:r>
            <a:endParaRPr lang="en-US" sz="2100" dirty="0"/>
          </a:p>
        </p:txBody>
      </p:sp>
      <p:sp>
        <p:nvSpPr>
          <p:cNvPr id="30" name="Shape 27">
            <a:extLst>
              <a:ext uri="{FF2B5EF4-FFF2-40B4-BE49-F238E27FC236}">
                <a16:creationId xmlns:a16="http://schemas.microsoft.com/office/drawing/2014/main" id="{8DC083AB-2E3C-161B-EB89-3B9ADA858324}"/>
              </a:ext>
            </a:extLst>
          </p:cNvPr>
          <p:cNvSpPr/>
          <p:nvPr/>
        </p:nvSpPr>
        <p:spPr>
          <a:xfrm>
            <a:off x="11239501" y="6151669"/>
            <a:ext cx="571500" cy="5715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pic>
        <p:nvPicPr>
          <p:cNvPr id="31" name="Image 1" descr="preencoded.png">
            <a:extLst>
              <a:ext uri="{FF2B5EF4-FFF2-40B4-BE49-F238E27FC236}">
                <a16:creationId xmlns:a16="http://schemas.microsoft.com/office/drawing/2014/main" id="{A6958790-EAD6-75F8-89E3-44F520A698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82375" y="6294543"/>
            <a:ext cx="285751" cy="285751"/>
          </a:xfrm>
          <a:prstGeom prst="rect">
            <a:avLst/>
          </a:prstGeom>
        </p:spPr>
      </p:pic>
      <p:pic>
        <p:nvPicPr>
          <p:cNvPr id="33" name="Imagem 32">
            <a:extLst>
              <a:ext uri="{FF2B5EF4-FFF2-40B4-BE49-F238E27FC236}">
                <a16:creationId xmlns:a16="http://schemas.microsoft.com/office/drawing/2014/main" id="{FC66F546-C151-BBBE-58B8-779CA159CCB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2890"/>
          <a:stretch>
            <a:fillRect/>
          </a:stretch>
        </p:blipFill>
        <p:spPr>
          <a:xfrm>
            <a:off x="2122670" y="35698"/>
            <a:ext cx="10069330" cy="6401721"/>
          </a:xfrm>
          <a:prstGeom prst="rect">
            <a:avLst/>
          </a:prstGeom>
        </p:spPr>
      </p:pic>
      <p:sp>
        <p:nvSpPr>
          <p:cNvPr id="34" name="CaixaDeTexto 33">
            <a:extLst>
              <a:ext uri="{FF2B5EF4-FFF2-40B4-BE49-F238E27FC236}">
                <a16:creationId xmlns:a16="http://schemas.microsoft.com/office/drawing/2014/main" id="{A25EFFB6-ADC4-4639-5328-ED5782937B56}"/>
              </a:ext>
            </a:extLst>
          </p:cNvPr>
          <p:cNvSpPr txBox="1"/>
          <p:nvPr/>
        </p:nvSpPr>
        <p:spPr>
          <a:xfrm>
            <a:off x="0" y="5725014"/>
            <a:ext cx="3867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i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https://www.promptingguide.ai/pt</a:t>
            </a:r>
          </a:p>
        </p:txBody>
      </p:sp>
    </p:spTree>
    <p:extLst>
      <p:ext uri="{BB962C8B-B14F-4D97-AF65-F5344CB8AC3E}">
        <p14:creationId xmlns:p14="http://schemas.microsoft.com/office/powerpoint/2010/main" val="12536949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D454E3-B60D-434B-587D-67F2750D1F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Agrupar 31">
            <a:extLst>
              <a:ext uri="{FF2B5EF4-FFF2-40B4-BE49-F238E27FC236}">
                <a16:creationId xmlns:a16="http://schemas.microsoft.com/office/drawing/2014/main" id="{D7380BF0-5DA7-7A09-46C6-1C5C20C4B104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9144000" cy="5143500"/>
          </a:xfrm>
        </p:grpSpPr>
        <p:pic>
          <p:nvPicPr>
            <p:cNvPr id="2" name="Image 0" descr="preencoded.png">
              <a:extLst>
                <a:ext uri="{FF2B5EF4-FFF2-40B4-BE49-F238E27FC236}">
                  <a16:creationId xmlns:a16="http://schemas.microsoft.com/office/drawing/2014/main" id="{ADF44304-4048-5467-6899-56B14EE6C8C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</p:spPr>
        </p:pic>
        <p:sp>
          <p:nvSpPr>
            <p:cNvPr id="31" name="Retângulo 30">
              <a:extLst>
                <a:ext uri="{FF2B5EF4-FFF2-40B4-BE49-F238E27FC236}">
                  <a16:creationId xmlns:a16="http://schemas.microsoft.com/office/drawing/2014/main" id="{96E6D49F-B44D-612C-74DD-DF14EDDD9EBA}"/>
                </a:ext>
              </a:extLst>
            </p:cNvPr>
            <p:cNvSpPr/>
            <p:nvPr/>
          </p:nvSpPr>
          <p:spPr>
            <a:xfrm>
              <a:off x="189186" y="1082566"/>
              <a:ext cx="7788166" cy="271166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</p:grpSp>
      <p:sp>
        <p:nvSpPr>
          <p:cNvPr id="13" name="Shape 2">
            <a:extLst>
              <a:ext uri="{FF2B5EF4-FFF2-40B4-BE49-F238E27FC236}">
                <a16:creationId xmlns:a16="http://schemas.microsoft.com/office/drawing/2014/main" id="{A5B10171-DB1E-BA7F-8D01-E7C96CC30C58}"/>
              </a:ext>
            </a:extLst>
          </p:cNvPr>
          <p:cNvSpPr/>
          <p:nvPr/>
        </p:nvSpPr>
        <p:spPr>
          <a:xfrm>
            <a:off x="783024" y="1838325"/>
            <a:ext cx="9412013" cy="326803"/>
          </a:xfrm>
          <a:prstGeom prst="rect">
            <a:avLst/>
          </a:prstGeom>
          <a:solidFill>
            <a:srgbClr val="F5F7FA"/>
          </a:solidFill>
          <a:ln/>
        </p:spPr>
        <p:txBody>
          <a:bodyPr/>
          <a:lstStyle/>
          <a:p>
            <a:endParaRPr lang="pt-BR" sz="1200"/>
          </a:p>
        </p:txBody>
      </p:sp>
      <p:sp>
        <p:nvSpPr>
          <p:cNvPr id="14" name="Shape 2">
            <a:extLst>
              <a:ext uri="{FF2B5EF4-FFF2-40B4-BE49-F238E27FC236}">
                <a16:creationId xmlns:a16="http://schemas.microsoft.com/office/drawing/2014/main" id="{5A2F57FC-921C-B89D-9353-1B669BAD9177}"/>
              </a:ext>
            </a:extLst>
          </p:cNvPr>
          <p:cNvSpPr/>
          <p:nvPr/>
        </p:nvSpPr>
        <p:spPr>
          <a:xfrm>
            <a:off x="783024" y="2363841"/>
            <a:ext cx="9412013" cy="326803"/>
          </a:xfrm>
          <a:prstGeom prst="rect">
            <a:avLst/>
          </a:prstGeom>
          <a:solidFill>
            <a:srgbClr val="F5F7FA"/>
          </a:solidFill>
          <a:ln/>
        </p:spPr>
        <p:txBody>
          <a:bodyPr/>
          <a:lstStyle/>
          <a:p>
            <a:endParaRPr lang="pt-BR" sz="1200"/>
          </a:p>
        </p:txBody>
      </p:sp>
      <p:sp>
        <p:nvSpPr>
          <p:cNvPr id="15" name="Shape 2">
            <a:extLst>
              <a:ext uri="{FF2B5EF4-FFF2-40B4-BE49-F238E27FC236}">
                <a16:creationId xmlns:a16="http://schemas.microsoft.com/office/drawing/2014/main" id="{5ACC6B33-A0FD-459A-5B04-45FB0E9A84A1}"/>
              </a:ext>
            </a:extLst>
          </p:cNvPr>
          <p:cNvSpPr/>
          <p:nvPr/>
        </p:nvSpPr>
        <p:spPr>
          <a:xfrm>
            <a:off x="783024" y="2966437"/>
            <a:ext cx="9412013" cy="326803"/>
          </a:xfrm>
          <a:prstGeom prst="rect">
            <a:avLst/>
          </a:prstGeom>
          <a:solidFill>
            <a:srgbClr val="F5F7FA"/>
          </a:solidFill>
          <a:ln/>
        </p:spPr>
        <p:txBody>
          <a:bodyPr/>
          <a:lstStyle/>
          <a:p>
            <a:endParaRPr lang="pt-BR" sz="1200"/>
          </a:p>
        </p:txBody>
      </p:sp>
      <p:sp>
        <p:nvSpPr>
          <p:cNvPr id="16" name="Shape 2">
            <a:extLst>
              <a:ext uri="{FF2B5EF4-FFF2-40B4-BE49-F238E27FC236}">
                <a16:creationId xmlns:a16="http://schemas.microsoft.com/office/drawing/2014/main" id="{B75E41A1-242D-80A3-A7D2-842B19CE3790}"/>
              </a:ext>
            </a:extLst>
          </p:cNvPr>
          <p:cNvSpPr/>
          <p:nvPr/>
        </p:nvSpPr>
        <p:spPr>
          <a:xfrm>
            <a:off x="783024" y="3456916"/>
            <a:ext cx="9412013" cy="326803"/>
          </a:xfrm>
          <a:prstGeom prst="rect">
            <a:avLst/>
          </a:prstGeom>
          <a:solidFill>
            <a:srgbClr val="F5F7FA"/>
          </a:solidFill>
          <a:ln/>
        </p:spPr>
        <p:txBody>
          <a:bodyPr/>
          <a:lstStyle/>
          <a:p>
            <a:endParaRPr lang="pt-BR" sz="1200"/>
          </a:p>
        </p:txBody>
      </p:sp>
      <p:sp>
        <p:nvSpPr>
          <p:cNvPr id="17" name="Shape 2">
            <a:extLst>
              <a:ext uri="{FF2B5EF4-FFF2-40B4-BE49-F238E27FC236}">
                <a16:creationId xmlns:a16="http://schemas.microsoft.com/office/drawing/2014/main" id="{29242E24-ED3D-ACC3-0297-DC940668E372}"/>
              </a:ext>
            </a:extLst>
          </p:cNvPr>
          <p:cNvSpPr/>
          <p:nvPr/>
        </p:nvSpPr>
        <p:spPr>
          <a:xfrm>
            <a:off x="783024" y="3961413"/>
            <a:ext cx="9412013" cy="326803"/>
          </a:xfrm>
          <a:prstGeom prst="rect">
            <a:avLst/>
          </a:prstGeom>
          <a:solidFill>
            <a:srgbClr val="F5F7FA"/>
          </a:solidFill>
          <a:ln/>
        </p:spPr>
        <p:txBody>
          <a:bodyPr/>
          <a:lstStyle/>
          <a:p>
            <a:endParaRPr lang="pt-BR" sz="1200"/>
          </a:p>
        </p:txBody>
      </p:sp>
      <p:sp>
        <p:nvSpPr>
          <p:cNvPr id="18" name="Shape 2">
            <a:extLst>
              <a:ext uri="{FF2B5EF4-FFF2-40B4-BE49-F238E27FC236}">
                <a16:creationId xmlns:a16="http://schemas.microsoft.com/office/drawing/2014/main" id="{93FE99B9-796A-4FA2-DE2C-BB3A622507EF}"/>
              </a:ext>
            </a:extLst>
          </p:cNvPr>
          <p:cNvSpPr/>
          <p:nvPr/>
        </p:nvSpPr>
        <p:spPr>
          <a:xfrm>
            <a:off x="783024" y="4521961"/>
            <a:ext cx="9412013" cy="326803"/>
          </a:xfrm>
          <a:prstGeom prst="rect">
            <a:avLst/>
          </a:prstGeom>
          <a:solidFill>
            <a:srgbClr val="F5F7FA"/>
          </a:solidFill>
          <a:ln/>
        </p:spPr>
        <p:txBody>
          <a:bodyPr/>
          <a:lstStyle/>
          <a:p>
            <a:endParaRPr lang="pt-BR" sz="1200"/>
          </a:p>
        </p:txBody>
      </p:sp>
      <p:sp>
        <p:nvSpPr>
          <p:cNvPr id="19" name="Shape 2">
            <a:extLst>
              <a:ext uri="{FF2B5EF4-FFF2-40B4-BE49-F238E27FC236}">
                <a16:creationId xmlns:a16="http://schemas.microsoft.com/office/drawing/2014/main" id="{7676DD6D-6ECA-1652-42D4-704F1D324852}"/>
              </a:ext>
            </a:extLst>
          </p:cNvPr>
          <p:cNvSpPr/>
          <p:nvPr/>
        </p:nvSpPr>
        <p:spPr>
          <a:xfrm>
            <a:off x="783024" y="5054489"/>
            <a:ext cx="9412013" cy="326803"/>
          </a:xfrm>
          <a:prstGeom prst="rect">
            <a:avLst/>
          </a:prstGeom>
          <a:solidFill>
            <a:srgbClr val="F5F7FA"/>
          </a:solidFill>
          <a:ln/>
        </p:spPr>
        <p:txBody>
          <a:bodyPr/>
          <a:lstStyle/>
          <a:p>
            <a:endParaRPr lang="pt-BR" sz="1200"/>
          </a:p>
        </p:txBody>
      </p:sp>
      <p:sp>
        <p:nvSpPr>
          <p:cNvPr id="12" name="Shape 2">
            <a:extLst>
              <a:ext uri="{FF2B5EF4-FFF2-40B4-BE49-F238E27FC236}">
                <a16:creationId xmlns:a16="http://schemas.microsoft.com/office/drawing/2014/main" id="{A1755C66-B626-85AB-AD7C-132ABE967052}"/>
              </a:ext>
            </a:extLst>
          </p:cNvPr>
          <p:cNvSpPr/>
          <p:nvPr/>
        </p:nvSpPr>
        <p:spPr>
          <a:xfrm>
            <a:off x="762000" y="1284781"/>
            <a:ext cx="9412013" cy="326803"/>
          </a:xfrm>
          <a:prstGeom prst="rect">
            <a:avLst/>
          </a:prstGeom>
          <a:solidFill>
            <a:srgbClr val="F5F7FA"/>
          </a:solidFill>
          <a:ln/>
        </p:spPr>
        <p:txBody>
          <a:bodyPr/>
          <a:lstStyle/>
          <a:p>
            <a:endParaRPr lang="pt-BR" sz="1200"/>
          </a:p>
        </p:txBody>
      </p:sp>
      <p:sp>
        <p:nvSpPr>
          <p:cNvPr id="3" name="Text 0">
            <a:extLst>
              <a:ext uri="{FF2B5EF4-FFF2-40B4-BE49-F238E27FC236}">
                <a16:creationId xmlns:a16="http://schemas.microsoft.com/office/drawing/2014/main" id="{B5C40D1F-A115-DFD6-0C6B-1B5DCFDBF772}"/>
              </a:ext>
            </a:extLst>
          </p:cNvPr>
          <p:cNvSpPr/>
          <p:nvPr/>
        </p:nvSpPr>
        <p:spPr>
          <a:xfrm>
            <a:off x="762001" y="531169"/>
            <a:ext cx="4926029" cy="46166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3000" b="1" dirty="0">
                <a:solidFill>
                  <a:srgbClr val="FF6B35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Frases </a:t>
            </a:r>
            <a:r>
              <a:rPr lang="en-US" sz="3000" b="1" dirty="0" err="1">
                <a:solidFill>
                  <a:srgbClr val="FF6B35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úteis</a:t>
            </a:r>
            <a:r>
              <a:rPr lang="en-US" sz="30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de </a:t>
            </a:r>
            <a:r>
              <a:rPr lang="en-US" sz="3000" b="1" dirty="0" err="1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comandos</a:t>
            </a:r>
            <a:endParaRPr lang="en-US" sz="3000" dirty="0"/>
          </a:p>
        </p:txBody>
      </p:sp>
      <p:sp>
        <p:nvSpPr>
          <p:cNvPr id="25" name="Shape 15">
            <a:extLst>
              <a:ext uri="{FF2B5EF4-FFF2-40B4-BE49-F238E27FC236}">
                <a16:creationId xmlns:a16="http://schemas.microsoft.com/office/drawing/2014/main" id="{5D37B944-932C-71DD-EEF1-60DCD7A38648}"/>
              </a:ext>
            </a:extLst>
          </p:cNvPr>
          <p:cNvSpPr/>
          <p:nvPr/>
        </p:nvSpPr>
        <p:spPr>
          <a:xfrm>
            <a:off x="0" y="6096000"/>
            <a:ext cx="12192000" cy="762000"/>
          </a:xfrm>
          <a:prstGeom prst="rect">
            <a:avLst/>
          </a:prstGeom>
          <a:solidFill>
            <a:srgbClr val="FF6B35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6" name="Shape 16">
            <a:extLst>
              <a:ext uri="{FF2B5EF4-FFF2-40B4-BE49-F238E27FC236}">
                <a16:creationId xmlns:a16="http://schemas.microsoft.com/office/drawing/2014/main" id="{9621089B-EBD5-DFA3-AB4E-51F403B52539}"/>
              </a:ext>
            </a:extLst>
          </p:cNvPr>
          <p:cNvSpPr/>
          <p:nvPr/>
        </p:nvSpPr>
        <p:spPr>
          <a:xfrm>
            <a:off x="3657600" y="6191251"/>
            <a:ext cx="8534400" cy="666751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7" name="Shape 17">
            <a:extLst>
              <a:ext uri="{FF2B5EF4-FFF2-40B4-BE49-F238E27FC236}">
                <a16:creationId xmlns:a16="http://schemas.microsoft.com/office/drawing/2014/main" id="{33AEED27-1DAE-F2A0-AA80-B116CF645424}"/>
              </a:ext>
            </a:extLst>
          </p:cNvPr>
          <p:cNvSpPr/>
          <p:nvPr/>
        </p:nvSpPr>
        <p:spPr>
          <a:xfrm>
            <a:off x="0" y="6572251"/>
            <a:ext cx="12192000" cy="285751"/>
          </a:xfrm>
          <a:prstGeom prst="rect">
            <a:avLst/>
          </a:prstGeom>
          <a:solidFill>
            <a:srgbClr val="0A1E3D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8" name="Text 18">
            <a:extLst>
              <a:ext uri="{FF2B5EF4-FFF2-40B4-BE49-F238E27FC236}">
                <a16:creationId xmlns:a16="http://schemas.microsoft.com/office/drawing/2014/main" id="{AB8E86D2-1C6F-37DB-EB42-03861A94C936}"/>
              </a:ext>
            </a:extLst>
          </p:cNvPr>
          <p:cNvSpPr/>
          <p:nvPr/>
        </p:nvSpPr>
        <p:spPr>
          <a:xfrm>
            <a:off x="381000" y="6210644"/>
            <a:ext cx="1221488" cy="32316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21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UNYFLEX</a:t>
            </a:r>
            <a:endParaRPr lang="en-US" sz="2100" dirty="0"/>
          </a:p>
        </p:txBody>
      </p:sp>
      <p:sp>
        <p:nvSpPr>
          <p:cNvPr id="29" name="Shape 19">
            <a:extLst>
              <a:ext uri="{FF2B5EF4-FFF2-40B4-BE49-F238E27FC236}">
                <a16:creationId xmlns:a16="http://schemas.microsoft.com/office/drawing/2014/main" id="{C4758D39-8552-4DC0-FC40-32FF40EF59B4}"/>
              </a:ext>
            </a:extLst>
          </p:cNvPr>
          <p:cNvSpPr/>
          <p:nvPr/>
        </p:nvSpPr>
        <p:spPr>
          <a:xfrm>
            <a:off x="11239501" y="6096001"/>
            <a:ext cx="571500" cy="5715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pic>
        <p:nvPicPr>
          <p:cNvPr id="30" name="Image 8" descr="preencoded.png">
            <a:extLst>
              <a:ext uri="{FF2B5EF4-FFF2-40B4-BE49-F238E27FC236}">
                <a16:creationId xmlns:a16="http://schemas.microsoft.com/office/drawing/2014/main" id="{F6853657-C01A-DB26-1B47-52C338BCB8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82375" y="6238875"/>
            <a:ext cx="285751" cy="285751"/>
          </a:xfrm>
          <a:prstGeom prst="rect">
            <a:avLst/>
          </a:prstGeom>
        </p:spPr>
      </p:pic>
      <p:sp>
        <p:nvSpPr>
          <p:cNvPr id="33" name="CaixaDeTexto 32">
            <a:extLst>
              <a:ext uri="{FF2B5EF4-FFF2-40B4-BE49-F238E27FC236}">
                <a16:creationId xmlns:a16="http://schemas.microsoft.com/office/drawing/2014/main" id="{6A11433F-DEEF-B6CE-0D42-5E86F58BDADD}"/>
              </a:ext>
            </a:extLst>
          </p:cNvPr>
          <p:cNvSpPr txBox="1"/>
          <p:nvPr/>
        </p:nvSpPr>
        <p:spPr>
          <a:xfrm>
            <a:off x="733974" y="1275256"/>
            <a:ext cx="103842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Explique sobre [assunto] como se eu tivesse 5 anos de idade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40FEAF6-E204-72F3-7B10-528550FFCD80}"/>
              </a:ext>
            </a:extLst>
          </p:cNvPr>
          <p:cNvSpPr txBox="1"/>
          <p:nvPr/>
        </p:nvSpPr>
        <p:spPr>
          <a:xfrm>
            <a:off x="762000" y="1813352"/>
            <a:ext cx="103842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Quero uma analogia para [assunto]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914AFB3C-E1F4-F6E8-7ACA-EB7E84EE0968}"/>
              </a:ext>
            </a:extLst>
          </p:cNvPr>
          <p:cNvSpPr txBox="1"/>
          <p:nvPr/>
        </p:nvSpPr>
        <p:spPr>
          <a:xfrm>
            <a:off x="733974" y="2351448"/>
            <a:ext cx="103842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Quais são os principais tópicos para entender melhor [assunto]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7CABB7F-81D7-A316-7103-8CB4879ADDB4}"/>
              </a:ext>
            </a:extLst>
          </p:cNvPr>
          <p:cNvSpPr txBox="1"/>
          <p:nvPr/>
        </p:nvSpPr>
        <p:spPr>
          <a:xfrm>
            <a:off x="754995" y="2889544"/>
            <a:ext cx="103842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Quero saber os prós e contras sobre [assunto]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54318A36-DD2A-69C2-EEAF-3964E946DAF1}"/>
              </a:ext>
            </a:extLst>
          </p:cNvPr>
          <p:cNvSpPr txBox="1"/>
          <p:nvPr/>
        </p:nvSpPr>
        <p:spPr>
          <a:xfrm>
            <a:off x="740983" y="3427641"/>
            <a:ext cx="103842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Crie um plano com as cinco principais áreas nas quais preciso focar para melhorar em [assunto]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2EC9F2C6-BAF2-4609-4EFE-32EEEF619C63}"/>
              </a:ext>
            </a:extLst>
          </p:cNvPr>
          <p:cNvSpPr txBox="1"/>
          <p:nvPr/>
        </p:nvSpPr>
        <p:spPr>
          <a:xfrm>
            <a:off x="740982" y="3965736"/>
            <a:ext cx="103842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Transforme os pontos principais de [assunto] em uma história ou narrativa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BA2CCE28-7786-6569-926A-FBC560A2BBB1}"/>
              </a:ext>
            </a:extLst>
          </p:cNvPr>
          <p:cNvSpPr txBox="1"/>
          <p:nvPr/>
        </p:nvSpPr>
        <p:spPr>
          <a:xfrm>
            <a:off x="726972" y="4503832"/>
            <a:ext cx="103842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Crie um teste para ver se eu entendi sobre [assunto]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9D9F6353-74EB-23CF-F79D-392DE30EA02D}"/>
              </a:ext>
            </a:extLst>
          </p:cNvPr>
          <p:cNvSpPr txBox="1"/>
          <p:nvPr/>
        </p:nvSpPr>
        <p:spPr>
          <a:xfrm>
            <a:off x="740987" y="5041927"/>
            <a:ext cx="103842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Quero ajuda para aplicar o [assunto] a uma situação da vida real</a:t>
            </a:r>
          </a:p>
        </p:txBody>
      </p:sp>
    </p:spTree>
    <p:extLst>
      <p:ext uri="{BB962C8B-B14F-4D97-AF65-F5344CB8AC3E}">
        <p14:creationId xmlns:p14="http://schemas.microsoft.com/office/powerpoint/2010/main" val="19143470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FA8389-FCA8-8858-B9BB-CC6EFB9C0F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Agrupar 31">
            <a:extLst>
              <a:ext uri="{FF2B5EF4-FFF2-40B4-BE49-F238E27FC236}">
                <a16:creationId xmlns:a16="http://schemas.microsoft.com/office/drawing/2014/main" id="{2AF383A2-1AC9-B313-A0A6-7DF53ED2189B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9144000" cy="5143500"/>
          </a:xfrm>
        </p:grpSpPr>
        <p:pic>
          <p:nvPicPr>
            <p:cNvPr id="2" name="Image 0" descr="preencoded.png">
              <a:extLst>
                <a:ext uri="{FF2B5EF4-FFF2-40B4-BE49-F238E27FC236}">
                  <a16:creationId xmlns:a16="http://schemas.microsoft.com/office/drawing/2014/main" id="{F43F2C08-85D3-D42C-0E48-8F0984741B2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</p:spPr>
        </p:pic>
        <p:sp>
          <p:nvSpPr>
            <p:cNvPr id="31" name="Retângulo 30">
              <a:extLst>
                <a:ext uri="{FF2B5EF4-FFF2-40B4-BE49-F238E27FC236}">
                  <a16:creationId xmlns:a16="http://schemas.microsoft.com/office/drawing/2014/main" id="{19FA1533-06DE-03A4-A95C-FC9C3BB5F5D6}"/>
                </a:ext>
              </a:extLst>
            </p:cNvPr>
            <p:cNvSpPr/>
            <p:nvPr/>
          </p:nvSpPr>
          <p:spPr>
            <a:xfrm>
              <a:off x="189186" y="1082566"/>
              <a:ext cx="7788166" cy="271166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</p:grpSp>
      <p:sp>
        <p:nvSpPr>
          <p:cNvPr id="12" name="Shape 2">
            <a:extLst>
              <a:ext uri="{FF2B5EF4-FFF2-40B4-BE49-F238E27FC236}">
                <a16:creationId xmlns:a16="http://schemas.microsoft.com/office/drawing/2014/main" id="{6553869B-FFE8-C502-5A80-504BA663A2C0}"/>
              </a:ext>
            </a:extLst>
          </p:cNvPr>
          <p:cNvSpPr/>
          <p:nvPr/>
        </p:nvSpPr>
        <p:spPr>
          <a:xfrm>
            <a:off x="762000" y="1494641"/>
            <a:ext cx="9671154" cy="4441462"/>
          </a:xfrm>
          <a:prstGeom prst="rect">
            <a:avLst/>
          </a:prstGeom>
          <a:solidFill>
            <a:srgbClr val="F5F7FA"/>
          </a:solidFill>
          <a:ln/>
        </p:spPr>
        <p:txBody>
          <a:bodyPr/>
          <a:lstStyle/>
          <a:p>
            <a:endParaRPr lang="pt-BR" sz="1200"/>
          </a:p>
        </p:txBody>
      </p:sp>
      <p:sp>
        <p:nvSpPr>
          <p:cNvPr id="3" name="Text 0">
            <a:extLst>
              <a:ext uri="{FF2B5EF4-FFF2-40B4-BE49-F238E27FC236}">
                <a16:creationId xmlns:a16="http://schemas.microsoft.com/office/drawing/2014/main" id="{D050E06C-195D-3E30-BC41-F42BA9A6666E}"/>
              </a:ext>
            </a:extLst>
          </p:cNvPr>
          <p:cNvSpPr/>
          <p:nvPr/>
        </p:nvSpPr>
        <p:spPr>
          <a:xfrm>
            <a:off x="762001" y="531169"/>
            <a:ext cx="4833054" cy="46166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3000" b="1" dirty="0" err="1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Dica</a:t>
            </a:r>
            <a:r>
              <a:rPr lang="en-US" sz="30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Extra: </a:t>
            </a:r>
            <a:r>
              <a:rPr lang="en-US" sz="3000" b="1" dirty="0">
                <a:solidFill>
                  <a:srgbClr val="FF6B35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MEGA Prompt</a:t>
            </a:r>
            <a:endParaRPr lang="en-US" sz="3000" dirty="0"/>
          </a:p>
        </p:txBody>
      </p:sp>
      <p:sp>
        <p:nvSpPr>
          <p:cNvPr id="25" name="Shape 15">
            <a:extLst>
              <a:ext uri="{FF2B5EF4-FFF2-40B4-BE49-F238E27FC236}">
                <a16:creationId xmlns:a16="http://schemas.microsoft.com/office/drawing/2014/main" id="{FD3FFF05-157F-0B92-08BD-0B627908457F}"/>
              </a:ext>
            </a:extLst>
          </p:cNvPr>
          <p:cNvSpPr/>
          <p:nvPr/>
        </p:nvSpPr>
        <p:spPr>
          <a:xfrm>
            <a:off x="0" y="6096000"/>
            <a:ext cx="12192000" cy="762000"/>
          </a:xfrm>
          <a:prstGeom prst="rect">
            <a:avLst/>
          </a:prstGeom>
          <a:solidFill>
            <a:srgbClr val="FF6B35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6" name="Shape 16">
            <a:extLst>
              <a:ext uri="{FF2B5EF4-FFF2-40B4-BE49-F238E27FC236}">
                <a16:creationId xmlns:a16="http://schemas.microsoft.com/office/drawing/2014/main" id="{9714AEB9-D9EC-F6AE-B64D-C71A0B1AFBB7}"/>
              </a:ext>
            </a:extLst>
          </p:cNvPr>
          <p:cNvSpPr/>
          <p:nvPr/>
        </p:nvSpPr>
        <p:spPr>
          <a:xfrm>
            <a:off x="3657600" y="6191251"/>
            <a:ext cx="8534400" cy="666751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7" name="Shape 17">
            <a:extLst>
              <a:ext uri="{FF2B5EF4-FFF2-40B4-BE49-F238E27FC236}">
                <a16:creationId xmlns:a16="http://schemas.microsoft.com/office/drawing/2014/main" id="{98608516-074B-280D-88B8-6B719ABCD551}"/>
              </a:ext>
            </a:extLst>
          </p:cNvPr>
          <p:cNvSpPr/>
          <p:nvPr/>
        </p:nvSpPr>
        <p:spPr>
          <a:xfrm>
            <a:off x="0" y="6572251"/>
            <a:ext cx="12192000" cy="285751"/>
          </a:xfrm>
          <a:prstGeom prst="rect">
            <a:avLst/>
          </a:prstGeom>
          <a:solidFill>
            <a:srgbClr val="0A1E3D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8" name="Text 18">
            <a:extLst>
              <a:ext uri="{FF2B5EF4-FFF2-40B4-BE49-F238E27FC236}">
                <a16:creationId xmlns:a16="http://schemas.microsoft.com/office/drawing/2014/main" id="{05F2AB1F-4805-F951-0DF7-E5BB46BCE7CD}"/>
              </a:ext>
            </a:extLst>
          </p:cNvPr>
          <p:cNvSpPr/>
          <p:nvPr/>
        </p:nvSpPr>
        <p:spPr>
          <a:xfrm>
            <a:off x="381000" y="6210644"/>
            <a:ext cx="1221488" cy="32316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21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UNYFLEX</a:t>
            </a:r>
            <a:endParaRPr lang="en-US" sz="2100" dirty="0"/>
          </a:p>
        </p:txBody>
      </p:sp>
      <p:sp>
        <p:nvSpPr>
          <p:cNvPr id="29" name="Shape 19">
            <a:extLst>
              <a:ext uri="{FF2B5EF4-FFF2-40B4-BE49-F238E27FC236}">
                <a16:creationId xmlns:a16="http://schemas.microsoft.com/office/drawing/2014/main" id="{99501A11-2E06-8091-AFF9-602A550DE043}"/>
              </a:ext>
            </a:extLst>
          </p:cNvPr>
          <p:cNvSpPr/>
          <p:nvPr/>
        </p:nvSpPr>
        <p:spPr>
          <a:xfrm>
            <a:off x="11239501" y="6096001"/>
            <a:ext cx="571500" cy="5715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pic>
        <p:nvPicPr>
          <p:cNvPr id="30" name="Image 8" descr="preencoded.png">
            <a:extLst>
              <a:ext uri="{FF2B5EF4-FFF2-40B4-BE49-F238E27FC236}">
                <a16:creationId xmlns:a16="http://schemas.microsoft.com/office/drawing/2014/main" id="{A48C9549-E4CA-B5FF-EAA5-F7F35B7A7A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82375" y="6238875"/>
            <a:ext cx="285751" cy="285751"/>
          </a:xfrm>
          <a:prstGeom prst="rect">
            <a:avLst/>
          </a:prstGeom>
        </p:spPr>
      </p:pic>
      <p:sp>
        <p:nvSpPr>
          <p:cNvPr id="33" name="CaixaDeTexto 32">
            <a:extLst>
              <a:ext uri="{FF2B5EF4-FFF2-40B4-BE49-F238E27FC236}">
                <a16:creationId xmlns:a16="http://schemas.microsoft.com/office/drawing/2014/main" id="{69B36DC7-8E69-ED9A-B05F-F4790029DC69}"/>
              </a:ext>
            </a:extLst>
          </p:cNvPr>
          <p:cNvSpPr txBox="1"/>
          <p:nvPr/>
        </p:nvSpPr>
        <p:spPr>
          <a:xfrm>
            <a:off x="747008" y="1054167"/>
            <a:ext cx="10384221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/>
              <a:t>Quando precisar de algo mais robusto...</a:t>
            </a:r>
            <a:r>
              <a:rPr lang="pt-BR" sz="1600" dirty="0"/>
              <a:t> </a:t>
            </a:r>
          </a:p>
          <a:p>
            <a:endParaRPr lang="pt-BR" sz="1600" dirty="0"/>
          </a:p>
          <a:p>
            <a:r>
              <a:rPr lang="pt-BR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# IDENTIDADE </a:t>
            </a:r>
          </a:p>
          <a:p>
            <a:r>
              <a:rPr lang="pt-BR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Você é [NOME], um [PROFISSÃO] com [X] anos de experiência em [ÁREA]. Sua especialidade é [ESPECIALIDADE]. Seu estilo de comunicação é [CARACTERÍSTICAS]. </a:t>
            </a:r>
            <a:endParaRPr lang="pt-BR" sz="1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t-BR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# MISSÃO</a:t>
            </a:r>
            <a:r>
              <a:rPr lang="pt-BR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pt-BR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Seu objetivo principal é [OBJETIVO]. Você está ajudando [TIPO DE PESSOA] que [SITUAÇÃO]. </a:t>
            </a:r>
          </a:p>
          <a:p>
            <a:r>
              <a:rPr lang="pt-BR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# CONHECIMENTO </a:t>
            </a:r>
          </a:p>
          <a:p>
            <a:r>
              <a:rPr lang="pt-BR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Você tem expertise em: </a:t>
            </a:r>
          </a:p>
          <a:p>
            <a:pPr marL="285750" indent="-285750">
              <a:buFontTx/>
              <a:buChar char="-"/>
            </a:pPr>
            <a:r>
              <a:rPr lang="pt-BR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[ÁREA 1] </a:t>
            </a:r>
          </a:p>
          <a:p>
            <a:pPr marL="285750" indent="-285750">
              <a:buFontTx/>
              <a:buChar char="-"/>
            </a:pPr>
            <a:r>
              <a:rPr lang="pt-BR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[ÁREA 2] </a:t>
            </a:r>
          </a:p>
          <a:p>
            <a:pPr marL="285750" indent="-285750">
              <a:buFontTx/>
              <a:buChar char="-"/>
            </a:pPr>
            <a:r>
              <a:rPr lang="pt-BR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[ÁREA 3] </a:t>
            </a:r>
          </a:p>
          <a:p>
            <a:r>
              <a:rPr lang="pt-BR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# REGRAS DE COMPORTAMENTO SEMPRE: </a:t>
            </a:r>
          </a:p>
          <a:p>
            <a:pPr marL="285750" indent="-285750">
              <a:buFontTx/>
              <a:buChar char="-"/>
            </a:pPr>
            <a:r>
              <a:rPr lang="pt-BR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[COMPORTAMENTO 1] </a:t>
            </a:r>
          </a:p>
          <a:p>
            <a:pPr marL="285750" indent="-285750">
              <a:buFontTx/>
              <a:buChar char="-"/>
            </a:pPr>
            <a:r>
              <a:rPr lang="pt-BR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[COMPORTAMENTO 2] </a:t>
            </a:r>
          </a:p>
          <a:p>
            <a:pPr marL="285750" indent="-285750">
              <a:buFontTx/>
              <a:buChar char="-"/>
            </a:pPr>
            <a:r>
              <a:rPr lang="pt-BR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[COMPORTAMENTO 3] </a:t>
            </a:r>
          </a:p>
          <a:p>
            <a:pPr marL="285750" indent="-285750">
              <a:buFontTx/>
              <a:buChar char="-"/>
            </a:pPr>
            <a:r>
              <a:rPr lang="pt-BR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NUNCA: - [COMPORTAMENTO 4] e [COMPORTAMENTO 5] </a:t>
            </a:r>
          </a:p>
          <a:p>
            <a:r>
              <a:rPr lang="pt-BR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# FORMATO PADRÃO DE RESPOSTA</a:t>
            </a:r>
          </a:p>
          <a:p>
            <a:r>
              <a:rPr lang="pt-BR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[ESTRUTURA QUE QUER NAS RESPOSTAS] </a:t>
            </a:r>
          </a:p>
          <a:p>
            <a:r>
              <a:rPr lang="pt-BR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# EXEMPLOS DE INTERAÇÃO IDEAL</a:t>
            </a:r>
            <a:r>
              <a:rPr lang="pt-BR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pt-BR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Usuário: [EXEMPLO DE PERGUNTA] </a:t>
            </a:r>
          </a:p>
          <a:p>
            <a:r>
              <a:rPr lang="pt-BR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Você: [EXEMPLO DE RESPOSTA IDEAL]</a:t>
            </a:r>
            <a:endParaRPr lang="pt-BR" sz="1400" dirty="0">
              <a:latin typeface="Courier New" panose="02070309020205020404" pitchFamily="49" charset="0"/>
              <a:ea typeface="Noto Sans" panose="020B0502040504020204" pitchFamily="34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45928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3BEF87-7985-882E-A25D-3580FBAB93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Agrupar 31">
            <a:extLst>
              <a:ext uri="{FF2B5EF4-FFF2-40B4-BE49-F238E27FC236}">
                <a16:creationId xmlns:a16="http://schemas.microsoft.com/office/drawing/2014/main" id="{560390AA-2D52-8E72-1F2D-25EE12A0FBB0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9144000" cy="5143500"/>
          </a:xfrm>
        </p:grpSpPr>
        <p:pic>
          <p:nvPicPr>
            <p:cNvPr id="2" name="Image 0" descr="preencoded.png">
              <a:extLst>
                <a:ext uri="{FF2B5EF4-FFF2-40B4-BE49-F238E27FC236}">
                  <a16:creationId xmlns:a16="http://schemas.microsoft.com/office/drawing/2014/main" id="{7F0162A2-EA3B-2C5A-DD51-E55D326BD89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</p:spPr>
        </p:pic>
        <p:sp>
          <p:nvSpPr>
            <p:cNvPr id="31" name="Retângulo 30">
              <a:extLst>
                <a:ext uri="{FF2B5EF4-FFF2-40B4-BE49-F238E27FC236}">
                  <a16:creationId xmlns:a16="http://schemas.microsoft.com/office/drawing/2014/main" id="{B877AC79-C2AE-06A8-52ED-C98286AA518B}"/>
                </a:ext>
              </a:extLst>
            </p:cNvPr>
            <p:cNvSpPr/>
            <p:nvPr/>
          </p:nvSpPr>
          <p:spPr>
            <a:xfrm>
              <a:off x="189186" y="1082566"/>
              <a:ext cx="7788166" cy="271166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</p:grpSp>
      <p:sp>
        <p:nvSpPr>
          <p:cNvPr id="3" name="Text 0">
            <a:extLst>
              <a:ext uri="{FF2B5EF4-FFF2-40B4-BE49-F238E27FC236}">
                <a16:creationId xmlns:a16="http://schemas.microsoft.com/office/drawing/2014/main" id="{CFD8AB53-ED2A-1003-8646-6396301CE0C6}"/>
              </a:ext>
            </a:extLst>
          </p:cNvPr>
          <p:cNvSpPr/>
          <p:nvPr/>
        </p:nvSpPr>
        <p:spPr>
          <a:xfrm>
            <a:off x="762001" y="531169"/>
            <a:ext cx="3385542" cy="46166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30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As IAs </a:t>
            </a:r>
            <a:r>
              <a:rPr lang="en-US" sz="3000" b="1" dirty="0" err="1">
                <a:solidFill>
                  <a:srgbClr val="FF6B35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Alucinam</a:t>
            </a:r>
            <a:r>
              <a:rPr lang="en-US" sz="30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?</a:t>
            </a:r>
            <a:endParaRPr lang="en-US" sz="3000" dirty="0"/>
          </a:p>
        </p:txBody>
      </p:sp>
      <p:sp>
        <p:nvSpPr>
          <p:cNvPr id="25" name="Shape 15">
            <a:extLst>
              <a:ext uri="{FF2B5EF4-FFF2-40B4-BE49-F238E27FC236}">
                <a16:creationId xmlns:a16="http://schemas.microsoft.com/office/drawing/2014/main" id="{D211FC7C-0C81-8692-A472-1B8D2DDCBC05}"/>
              </a:ext>
            </a:extLst>
          </p:cNvPr>
          <p:cNvSpPr/>
          <p:nvPr/>
        </p:nvSpPr>
        <p:spPr>
          <a:xfrm>
            <a:off x="0" y="6096000"/>
            <a:ext cx="12192000" cy="762000"/>
          </a:xfrm>
          <a:prstGeom prst="rect">
            <a:avLst/>
          </a:prstGeom>
          <a:solidFill>
            <a:srgbClr val="FF6B35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6" name="Shape 16">
            <a:extLst>
              <a:ext uri="{FF2B5EF4-FFF2-40B4-BE49-F238E27FC236}">
                <a16:creationId xmlns:a16="http://schemas.microsoft.com/office/drawing/2014/main" id="{CEFA2C06-6316-59DD-2BAE-2C3AE18F40EF}"/>
              </a:ext>
            </a:extLst>
          </p:cNvPr>
          <p:cNvSpPr/>
          <p:nvPr/>
        </p:nvSpPr>
        <p:spPr>
          <a:xfrm>
            <a:off x="3657600" y="6191251"/>
            <a:ext cx="8534400" cy="666751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7" name="Shape 17">
            <a:extLst>
              <a:ext uri="{FF2B5EF4-FFF2-40B4-BE49-F238E27FC236}">
                <a16:creationId xmlns:a16="http://schemas.microsoft.com/office/drawing/2014/main" id="{8CDC5F29-24A1-A94D-F39B-B24BF7FC897B}"/>
              </a:ext>
            </a:extLst>
          </p:cNvPr>
          <p:cNvSpPr/>
          <p:nvPr/>
        </p:nvSpPr>
        <p:spPr>
          <a:xfrm>
            <a:off x="0" y="6572251"/>
            <a:ext cx="12192000" cy="285751"/>
          </a:xfrm>
          <a:prstGeom prst="rect">
            <a:avLst/>
          </a:prstGeom>
          <a:solidFill>
            <a:srgbClr val="0A1E3D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8" name="Text 18">
            <a:extLst>
              <a:ext uri="{FF2B5EF4-FFF2-40B4-BE49-F238E27FC236}">
                <a16:creationId xmlns:a16="http://schemas.microsoft.com/office/drawing/2014/main" id="{9D02B48C-E60C-7400-E9F7-E8D080CB11F1}"/>
              </a:ext>
            </a:extLst>
          </p:cNvPr>
          <p:cNvSpPr/>
          <p:nvPr/>
        </p:nvSpPr>
        <p:spPr>
          <a:xfrm>
            <a:off x="381000" y="6210644"/>
            <a:ext cx="1221488" cy="32316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21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UNYFLEX</a:t>
            </a:r>
            <a:endParaRPr lang="en-US" sz="2100" dirty="0"/>
          </a:p>
        </p:txBody>
      </p:sp>
      <p:sp>
        <p:nvSpPr>
          <p:cNvPr id="29" name="Shape 19">
            <a:extLst>
              <a:ext uri="{FF2B5EF4-FFF2-40B4-BE49-F238E27FC236}">
                <a16:creationId xmlns:a16="http://schemas.microsoft.com/office/drawing/2014/main" id="{EB937327-4AA2-36F9-2F39-E4D83901C5F7}"/>
              </a:ext>
            </a:extLst>
          </p:cNvPr>
          <p:cNvSpPr/>
          <p:nvPr/>
        </p:nvSpPr>
        <p:spPr>
          <a:xfrm>
            <a:off x="11239501" y="6096001"/>
            <a:ext cx="571500" cy="5715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pic>
        <p:nvPicPr>
          <p:cNvPr id="30" name="Image 8" descr="preencoded.png">
            <a:extLst>
              <a:ext uri="{FF2B5EF4-FFF2-40B4-BE49-F238E27FC236}">
                <a16:creationId xmlns:a16="http://schemas.microsoft.com/office/drawing/2014/main" id="{CFD34B86-BDE6-4EE7-4604-22EED188A0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82375" y="6238875"/>
            <a:ext cx="285751" cy="285751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46C44C8E-3767-0F55-3DB1-13F96024A2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43667" y="1038586"/>
            <a:ext cx="8792802" cy="5258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6743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BFCC2E-5B4C-3216-5DF8-C6E8912A80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Agrupar 31">
            <a:extLst>
              <a:ext uri="{FF2B5EF4-FFF2-40B4-BE49-F238E27FC236}">
                <a16:creationId xmlns:a16="http://schemas.microsoft.com/office/drawing/2014/main" id="{EF222B9D-8167-1483-43EA-A4AA8F83E73D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9144000" cy="5143500"/>
          </a:xfrm>
        </p:grpSpPr>
        <p:pic>
          <p:nvPicPr>
            <p:cNvPr id="2" name="Image 0" descr="preencoded.png">
              <a:extLst>
                <a:ext uri="{FF2B5EF4-FFF2-40B4-BE49-F238E27FC236}">
                  <a16:creationId xmlns:a16="http://schemas.microsoft.com/office/drawing/2014/main" id="{9FCF28E1-40E7-B937-4269-B6C297E0C32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</p:spPr>
        </p:pic>
        <p:sp>
          <p:nvSpPr>
            <p:cNvPr id="31" name="Retângulo 30">
              <a:extLst>
                <a:ext uri="{FF2B5EF4-FFF2-40B4-BE49-F238E27FC236}">
                  <a16:creationId xmlns:a16="http://schemas.microsoft.com/office/drawing/2014/main" id="{72799AA3-FAA3-133C-6565-1908D885C06F}"/>
                </a:ext>
              </a:extLst>
            </p:cNvPr>
            <p:cNvSpPr/>
            <p:nvPr/>
          </p:nvSpPr>
          <p:spPr>
            <a:xfrm>
              <a:off x="189186" y="1082566"/>
              <a:ext cx="7788166" cy="271166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</p:grpSp>
      <p:sp>
        <p:nvSpPr>
          <p:cNvPr id="25" name="Shape 15">
            <a:extLst>
              <a:ext uri="{FF2B5EF4-FFF2-40B4-BE49-F238E27FC236}">
                <a16:creationId xmlns:a16="http://schemas.microsoft.com/office/drawing/2014/main" id="{BD6B6621-2004-2200-436F-88EEBE6744D6}"/>
              </a:ext>
            </a:extLst>
          </p:cNvPr>
          <p:cNvSpPr/>
          <p:nvPr/>
        </p:nvSpPr>
        <p:spPr>
          <a:xfrm>
            <a:off x="0" y="6096000"/>
            <a:ext cx="12192000" cy="762000"/>
          </a:xfrm>
          <a:prstGeom prst="rect">
            <a:avLst/>
          </a:prstGeom>
          <a:solidFill>
            <a:srgbClr val="FF6B35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6" name="Shape 16">
            <a:extLst>
              <a:ext uri="{FF2B5EF4-FFF2-40B4-BE49-F238E27FC236}">
                <a16:creationId xmlns:a16="http://schemas.microsoft.com/office/drawing/2014/main" id="{699E44E2-E3A0-D38A-CD7A-354C1F8B516E}"/>
              </a:ext>
            </a:extLst>
          </p:cNvPr>
          <p:cNvSpPr/>
          <p:nvPr/>
        </p:nvSpPr>
        <p:spPr>
          <a:xfrm>
            <a:off x="3657600" y="6191251"/>
            <a:ext cx="8534400" cy="666751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7" name="Shape 17">
            <a:extLst>
              <a:ext uri="{FF2B5EF4-FFF2-40B4-BE49-F238E27FC236}">
                <a16:creationId xmlns:a16="http://schemas.microsoft.com/office/drawing/2014/main" id="{1FA68806-C8AD-B0B6-FF50-653AD2330252}"/>
              </a:ext>
            </a:extLst>
          </p:cNvPr>
          <p:cNvSpPr/>
          <p:nvPr/>
        </p:nvSpPr>
        <p:spPr>
          <a:xfrm>
            <a:off x="0" y="6572251"/>
            <a:ext cx="12192000" cy="285751"/>
          </a:xfrm>
          <a:prstGeom prst="rect">
            <a:avLst/>
          </a:prstGeom>
          <a:solidFill>
            <a:srgbClr val="0A1E3D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8" name="Text 18">
            <a:extLst>
              <a:ext uri="{FF2B5EF4-FFF2-40B4-BE49-F238E27FC236}">
                <a16:creationId xmlns:a16="http://schemas.microsoft.com/office/drawing/2014/main" id="{9EE5F45E-5BBF-4F11-2E48-60514B2B1DB9}"/>
              </a:ext>
            </a:extLst>
          </p:cNvPr>
          <p:cNvSpPr/>
          <p:nvPr/>
        </p:nvSpPr>
        <p:spPr>
          <a:xfrm>
            <a:off x="381000" y="6210644"/>
            <a:ext cx="1221488" cy="32316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21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UNYFLEX</a:t>
            </a:r>
            <a:endParaRPr lang="en-US" sz="2100" dirty="0"/>
          </a:p>
        </p:txBody>
      </p:sp>
      <p:sp>
        <p:nvSpPr>
          <p:cNvPr id="29" name="Shape 19">
            <a:extLst>
              <a:ext uri="{FF2B5EF4-FFF2-40B4-BE49-F238E27FC236}">
                <a16:creationId xmlns:a16="http://schemas.microsoft.com/office/drawing/2014/main" id="{21AAE9FE-A03B-6AA2-EFEC-A18F5F2FC376}"/>
              </a:ext>
            </a:extLst>
          </p:cNvPr>
          <p:cNvSpPr/>
          <p:nvPr/>
        </p:nvSpPr>
        <p:spPr>
          <a:xfrm>
            <a:off x="11239501" y="6096001"/>
            <a:ext cx="571500" cy="5715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pic>
        <p:nvPicPr>
          <p:cNvPr id="30" name="Image 8" descr="preencoded.png">
            <a:extLst>
              <a:ext uri="{FF2B5EF4-FFF2-40B4-BE49-F238E27FC236}">
                <a16:creationId xmlns:a16="http://schemas.microsoft.com/office/drawing/2014/main" id="{FFCCA33B-5421-D653-14A7-02BBFAE244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82375" y="6238875"/>
            <a:ext cx="285751" cy="285751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D002BC9E-00CC-5F5A-0008-4C2A0CCFA7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9" y="25884"/>
            <a:ext cx="9307693" cy="5267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0730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FCB041-7E4E-04BE-213E-43B1216EAD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Agrupar 31">
            <a:extLst>
              <a:ext uri="{FF2B5EF4-FFF2-40B4-BE49-F238E27FC236}">
                <a16:creationId xmlns:a16="http://schemas.microsoft.com/office/drawing/2014/main" id="{06C349AD-61D4-217C-8DB7-6A8033D94580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9144000" cy="5143500"/>
          </a:xfrm>
        </p:grpSpPr>
        <p:pic>
          <p:nvPicPr>
            <p:cNvPr id="2" name="Image 0" descr="preencoded.png">
              <a:extLst>
                <a:ext uri="{FF2B5EF4-FFF2-40B4-BE49-F238E27FC236}">
                  <a16:creationId xmlns:a16="http://schemas.microsoft.com/office/drawing/2014/main" id="{D9FAD6B3-3752-B83C-D7C5-B906B08C3DD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</p:spPr>
        </p:pic>
        <p:sp>
          <p:nvSpPr>
            <p:cNvPr id="31" name="Retângulo 30">
              <a:extLst>
                <a:ext uri="{FF2B5EF4-FFF2-40B4-BE49-F238E27FC236}">
                  <a16:creationId xmlns:a16="http://schemas.microsoft.com/office/drawing/2014/main" id="{475D78EE-F766-4AEB-3F62-DD7F66C5ABE6}"/>
                </a:ext>
              </a:extLst>
            </p:cNvPr>
            <p:cNvSpPr/>
            <p:nvPr/>
          </p:nvSpPr>
          <p:spPr>
            <a:xfrm>
              <a:off x="189186" y="1082566"/>
              <a:ext cx="7788166" cy="271166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</p:grpSp>
      <p:sp>
        <p:nvSpPr>
          <p:cNvPr id="25" name="Shape 15">
            <a:extLst>
              <a:ext uri="{FF2B5EF4-FFF2-40B4-BE49-F238E27FC236}">
                <a16:creationId xmlns:a16="http://schemas.microsoft.com/office/drawing/2014/main" id="{B733D28D-6E0B-8E00-7329-E70648347589}"/>
              </a:ext>
            </a:extLst>
          </p:cNvPr>
          <p:cNvSpPr/>
          <p:nvPr/>
        </p:nvSpPr>
        <p:spPr>
          <a:xfrm>
            <a:off x="0" y="6096000"/>
            <a:ext cx="12192000" cy="762000"/>
          </a:xfrm>
          <a:prstGeom prst="rect">
            <a:avLst/>
          </a:prstGeom>
          <a:solidFill>
            <a:srgbClr val="FF6B35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6" name="Shape 16">
            <a:extLst>
              <a:ext uri="{FF2B5EF4-FFF2-40B4-BE49-F238E27FC236}">
                <a16:creationId xmlns:a16="http://schemas.microsoft.com/office/drawing/2014/main" id="{416076DB-DC72-EB95-22A1-4FCC9CA561E7}"/>
              </a:ext>
            </a:extLst>
          </p:cNvPr>
          <p:cNvSpPr/>
          <p:nvPr/>
        </p:nvSpPr>
        <p:spPr>
          <a:xfrm>
            <a:off x="3657600" y="6191251"/>
            <a:ext cx="8534400" cy="666751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7" name="Shape 17">
            <a:extLst>
              <a:ext uri="{FF2B5EF4-FFF2-40B4-BE49-F238E27FC236}">
                <a16:creationId xmlns:a16="http://schemas.microsoft.com/office/drawing/2014/main" id="{229B5922-A901-B0E8-1EDE-ED6710D7D9E3}"/>
              </a:ext>
            </a:extLst>
          </p:cNvPr>
          <p:cNvSpPr/>
          <p:nvPr/>
        </p:nvSpPr>
        <p:spPr>
          <a:xfrm>
            <a:off x="0" y="6572251"/>
            <a:ext cx="12192000" cy="285751"/>
          </a:xfrm>
          <a:prstGeom prst="rect">
            <a:avLst/>
          </a:prstGeom>
          <a:solidFill>
            <a:srgbClr val="0A1E3D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8" name="Text 18">
            <a:extLst>
              <a:ext uri="{FF2B5EF4-FFF2-40B4-BE49-F238E27FC236}">
                <a16:creationId xmlns:a16="http://schemas.microsoft.com/office/drawing/2014/main" id="{CE9A86A6-72B7-07D2-60A5-4996FE1904C0}"/>
              </a:ext>
            </a:extLst>
          </p:cNvPr>
          <p:cNvSpPr/>
          <p:nvPr/>
        </p:nvSpPr>
        <p:spPr>
          <a:xfrm>
            <a:off x="381000" y="6210644"/>
            <a:ext cx="1221488" cy="32316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21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UNYFLEX</a:t>
            </a:r>
            <a:endParaRPr lang="en-US" sz="2100" dirty="0"/>
          </a:p>
        </p:txBody>
      </p:sp>
      <p:sp>
        <p:nvSpPr>
          <p:cNvPr id="29" name="Shape 19">
            <a:extLst>
              <a:ext uri="{FF2B5EF4-FFF2-40B4-BE49-F238E27FC236}">
                <a16:creationId xmlns:a16="http://schemas.microsoft.com/office/drawing/2014/main" id="{4809EEF5-42BA-9709-D6E0-9A8B549831A6}"/>
              </a:ext>
            </a:extLst>
          </p:cNvPr>
          <p:cNvSpPr/>
          <p:nvPr/>
        </p:nvSpPr>
        <p:spPr>
          <a:xfrm>
            <a:off x="11239501" y="6096001"/>
            <a:ext cx="571500" cy="5715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pic>
        <p:nvPicPr>
          <p:cNvPr id="30" name="Image 8" descr="preencoded.png">
            <a:extLst>
              <a:ext uri="{FF2B5EF4-FFF2-40B4-BE49-F238E27FC236}">
                <a16:creationId xmlns:a16="http://schemas.microsoft.com/office/drawing/2014/main" id="{4B020864-D77A-4E3E-05E9-14570E72DE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82375" y="6238875"/>
            <a:ext cx="285751" cy="285751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FC3660E7-19D5-A158-F96B-7A9D7C7C3B8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248" y="97817"/>
            <a:ext cx="10165916" cy="4867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2447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AC1A55-B593-0555-A50A-3DBF657EE6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Agrupar 31">
            <a:extLst>
              <a:ext uri="{FF2B5EF4-FFF2-40B4-BE49-F238E27FC236}">
                <a16:creationId xmlns:a16="http://schemas.microsoft.com/office/drawing/2014/main" id="{2C01A92A-7DB8-60E7-D5E2-28A77C6DA0DC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9144000" cy="5143500"/>
          </a:xfrm>
        </p:grpSpPr>
        <p:pic>
          <p:nvPicPr>
            <p:cNvPr id="2" name="Image 0" descr="preencoded.png">
              <a:extLst>
                <a:ext uri="{FF2B5EF4-FFF2-40B4-BE49-F238E27FC236}">
                  <a16:creationId xmlns:a16="http://schemas.microsoft.com/office/drawing/2014/main" id="{C07B4D09-5214-E3C9-64B7-95734110D6E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</p:spPr>
        </p:pic>
        <p:sp>
          <p:nvSpPr>
            <p:cNvPr id="31" name="Retângulo 30">
              <a:extLst>
                <a:ext uri="{FF2B5EF4-FFF2-40B4-BE49-F238E27FC236}">
                  <a16:creationId xmlns:a16="http://schemas.microsoft.com/office/drawing/2014/main" id="{9F46921E-8034-94A4-E9F2-0350416C629C}"/>
                </a:ext>
              </a:extLst>
            </p:cNvPr>
            <p:cNvSpPr/>
            <p:nvPr/>
          </p:nvSpPr>
          <p:spPr>
            <a:xfrm>
              <a:off x="189186" y="1082566"/>
              <a:ext cx="7788166" cy="271166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</p:grpSp>
      <p:sp>
        <p:nvSpPr>
          <p:cNvPr id="25" name="Shape 15">
            <a:extLst>
              <a:ext uri="{FF2B5EF4-FFF2-40B4-BE49-F238E27FC236}">
                <a16:creationId xmlns:a16="http://schemas.microsoft.com/office/drawing/2014/main" id="{D5ECC2F3-747B-5DB3-2725-650D24A30E28}"/>
              </a:ext>
            </a:extLst>
          </p:cNvPr>
          <p:cNvSpPr/>
          <p:nvPr/>
        </p:nvSpPr>
        <p:spPr>
          <a:xfrm>
            <a:off x="0" y="6096000"/>
            <a:ext cx="12192000" cy="762000"/>
          </a:xfrm>
          <a:prstGeom prst="rect">
            <a:avLst/>
          </a:prstGeom>
          <a:solidFill>
            <a:srgbClr val="FF6B35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6" name="Shape 16">
            <a:extLst>
              <a:ext uri="{FF2B5EF4-FFF2-40B4-BE49-F238E27FC236}">
                <a16:creationId xmlns:a16="http://schemas.microsoft.com/office/drawing/2014/main" id="{A44F84F8-6331-4C98-18FD-738357EFF9B6}"/>
              </a:ext>
            </a:extLst>
          </p:cNvPr>
          <p:cNvSpPr/>
          <p:nvPr/>
        </p:nvSpPr>
        <p:spPr>
          <a:xfrm>
            <a:off x="3657600" y="6191251"/>
            <a:ext cx="8534400" cy="666751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7" name="Shape 17">
            <a:extLst>
              <a:ext uri="{FF2B5EF4-FFF2-40B4-BE49-F238E27FC236}">
                <a16:creationId xmlns:a16="http://schemas.microsoft.com/office/drawing/2014/main" id="{50F97119-FB0D-08D9-87FB-73E589B0065E}"/>
              </a:ext>
            </a:extLst>
          </p:cNvPr>
          <p:cNvSpPr/>
          <p:nvPr/>
        </p:nvSpPr>
        <p:spPr>
          <a:xfrm>
            <a:off x="0" y="6572251"/>
            <a:ext cx="12192000" cy="285751"/>
          </a:xfrm>
          <a:prstGeom prst="rect">
            <a:avLst/>
          </a:prstGeom>
          <a:solidFill>
            <a:srgbClr val="0A1E3D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8" name="Text 18">
            <a:extLst>
              <a:ext uri="{FF2B5EF4-FFF2-40B4-BE49-F238E27FC236}">
                <a16:creationId xmlns:a16="http://schemas.microsoft.com/office/drawing/2014/main" id="{858962C7-69F5-97F9-0DE4-33BF9D137697}"/>
              </a:ext>
            </a:extLst>
          </p:cNvPr>
          <p:cNvSpPr/>
          <p:nvPr/>
        </p:nvSpPr>
        <p:spPr>
          <a:xfrm>
            <a:off x="381000" y="6210644"/>
            <a:ext cx="1221488" cy="32316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21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UNYFLEX</a:t>
            </a:r>
            <a:endParaRPr lang="en-US" sz="2100" dirty="0"/>
          </a:p>
        </p:txBody>
      </p:sp>
      <p:sp>
        <p:nvSpPr>
          <p:cNvPr id="29" name="Shape 19">
            <a:extLst>
              <a:ext uri="{FF2B5EF4-FFF2-40B4-BE49-F238E27FC236}">
                <a16:creationId xmlns:a16="http://schemas.microsoft.com/office/drawing/2014/main" id="{2246E638-252E-EE5C-599B-96CFA6C4A091}"/>
              </a:ext>
            </a:extLst>
          </p:cNvPr>
          <p:cNvSpPr/>
          <p:nvPr/>
        </p:nvSpPr>
        <p:spPr>
          <a:xfrm>
            <a:off x="11239501" y="6096001"/>
            <a:ext cx="571500" cy="5715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pic>
        <p:nvPicPr>
          <p:cNvPr id="30" name="Image 8" descr="preencoded.png">
            <a:extLst>
              <a:ext uri="{FF2B5EF4-FFF2-40B4-BE49-F238E27FC236}">
                <a16:creationId xmlns:a16="http://schemas.microsoft.com/office/drawing/2014/main" id="{63293A63-6BC9-A56C-ECF8-BDAFC4FD6B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82375" y="6238875"/>
            <a:ext cx="285751" cy="285751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76C74B31-995A-2270-10D4-9B25D96D63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2488" y="598118"/>
            <a:ext cx="7899816" cy="4186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3108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62000" y="531169"/>
            <a:ext cx="3371116" cy="46166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30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Objetivos da Aula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1809751" y="1809751"/>
            <a:ext cx="1143000" cy="1143000"/>
          </a:xfrm>
          <a:prstGeom prst="ellipse">
            <a:avLst/>
          </a:prstGeom>
          <a:solidFill>
            <a:srgbClr val="FF8C5A"/>
          </a:solidFill>
          <a:ln/>
        </p:spPr>
        <p:txBody>
          <a:bodyPr/>
          <a:lstStyle/>
          <a:p>
            <a:endParaRPr lang="pt-BR" sz="240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3125" y="2143125"/>
            <a:ext cx="476251" cy="476251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13923" y="3152049"/>
            <a:ext cx="3534621" cy="50808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sz="1651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Compreender o </a:t>
            </a:r>
            <a:r>
              <a:rPr lang="en-US" sz="1651" b="1" dirty="0" err="1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conceito</a:t>
            </a:r>
            <a:r>
              <a:rPr lang="en-US" sz="1651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e o </a:t>
            </a:r>
          </a:p>
          <a:p>
            <a:pPr algn="ctr"/>
            <a:r>
              <a:rPr lang="en-US" sz="1651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histórico da </a:t>
            </a:r>
            <a:r>
              <a:rPr lang="en-US" sz="1651" b="1" dirty="0" err="1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Inteligência</a:t>
            </a:r>
            <a:r>
              <a:rPr lang="en-US" sz="1651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Artificial</a:t>
            </a:r>
            <a:endParaRPr lang="en-US" sz="1651" dirty="0"/>
          </a:p>
        </p:txBody>
      </p:sp>
      <p:sp>
        <p:nvSpPr>
          <p:cNvPr id="7" name="Shape 3"/>
          <p:cNvSpPr/>
          <p:nvPr/>
        </p:nvSpPr>
        <p:spPr>
          <a:xfrm>
            <a:off x="5524500" y="1809751"/>
            <a:ext cx="1143000" cy="1143000"/>
          </a:xfrm>
          <a:prstGeom prst="ellipse">
            <a:avLst/>
          </a:prstGeom>
          <a:solidFill>
            <a:srgbClr val="FF8C5A"/>
          </a:solidFill>
          <a:ln/>
        </p:spPr>
        <p:txBody>
          <a:bodyPr/>
          <a:lstStyle/>
          <a:p>
            <a:endParaRPr lang="pt-BR" sz="240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57875" y="2143125"/>
            <a:ext cx="476251" cy="476251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4476751" y="3152049"/>
            <a:ext cx="3238500" cy="10161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1651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Apresentar as ferramentas disponíveis para </a:t>
            </a:r>
            <a:r>
              <a:rPr lang="en-US" sz="1651" b="1" dirty="0" err="1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elevar</a:t>
            </a:r>
            <a:r>
              <a:rPr lang="en-US" sz="1651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a performance </a:t>
            </a:r>
            <a:r>
              <a:rPr lang="en-US" sz="1651" b="1" dirty="0" err="1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na</a:t>
            </a:r>
            <a:r>
              <a:rPr lang="en-US" sz="1651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1651" b="1" dirty="0" err="1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gestão</a:t>
            </a:r>
            <a:r>
              <a:rPr lang="en-US" sz="1651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1651" b="1" dirty="0" err="1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pública</a:t>
            </a:r>
            <a:endParaRPr lang="en-US" sz="1651" dirty="0"/>
          </a:p>
        </p:txBody>
      </p:sp>
      <p:sp>
        <p:nvSpPr>
          <p:cNvPr id="10" name="Shape 5"/>
          <p:cNvSpPr/>
          <p:nvPr/>
        </p:nvSpPr>
        <p:spPr>
          <a:xfrm>
            <a:off x="9239251" y="1809751"/>
            <a:ext cx="1143000" cy="1143000"/>
          </a:xfrm>
          <a:prstGeom prst="ellipse">
            <a:avLst/>
          </a:prstGeom>
          <a:solidFill>
            <a:srgbClr val="FF8C5A"/>
          </a:solidFill>
          <a:ln/>
        </p:spPr>
        <p:txBody>
          <a:bodyPr/>
          <a:lstStyle/>
          <a:p>
            <a:endParaRPr lang="pt-BR" sz="240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72625" y="2143125"/>
            <a:ext cx="476251" cy="476251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8191501" y="3152049"/>
            <a:ext cx="3238500" cy="7621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1651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Compreender as limitações e os desafios da IA para o setor público</a:t>
            </a:r>
            <a:endParaRPr lang="en-US" sz="1651" dirty="0"/>
          </a:p>
        </p:txBody>
      </p:sp>
      <p:sp>
        <p:nvSpPr>
          <p:cNvPr id="13" name="Shape 7"/>
          <p:cNvSpPr/>
          <p:nvPr/>
        </p:nvSpPr>
        <p:spPr>
          <a:xfrm>
            <a:off x="0" y="6096000"/>
            <a:ext cx="12192000" cy="762000"/>
          </a:xfrm>
          <a:prstGeom prst="rect">
            <a:avLst/>
          </a:prstGeom>
          <a:solidFill>
            <a:srgbClr val="FF6B35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14" name="Shape 8"/>
          <p:cNvSpPr/>
          <p:nvPr/>
        </p:nvSpPr>
        <p:spPr>
          <a:xfrm>
            <a:off x="3657600" y="6191251"/>
            <a:ext cx="8534400" cy="666751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15" name="Shape 9"/>
          <p:cNvSpPr/>
          <p:nvPr/>
        </p:nvSpPr>
        <p:spPr>
          <a:xfrm>
            <a:off x="0" y="6572251"/>
            <a:ext cx="12192000" cy="285751"/>
          </a:xfrm>
          <a:prstGeom prst="rect">
            <a:avLst/>
          </a:prstGeom>
          <a:solidFill>
            <a:srgbClr val="0A1E3D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16" name="Text 10"/>
          <p:cNvSpPr/>
          <p:nvPr/>
        </p:nvSpPr>
        <p:spPr>
          <a:xfrm>
            <a:off x="381000" y="6210644"/>
            <a:ext cx="1221488" cy="32316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21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UNYFLEX</a:t>
            </a:r>
            <a:endParaRPr lang="en-US" sz="2100" dirty="0"/>
          </a:p>
        </p:txBody>
      </p:sp>
      <p:sp>
        <p:nvSpPr>
          <p:cNvPr id="17" name="Shape 11"/>
          <p:cNvSpPr/>
          <p:nvPr/>
        </p:nvSpPr>
        <p:spPr>
          <a:xfrm>
            <a:off x="11239501" y="6096001"/>
            <a:ext cx="571500" cy="5715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pic>
        <p:nvPicPr>
          <p:cNvPr id="18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382375" y="6238875"/>
            <a:ext cx="285751" cy="285751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2F9D4-3DCA-7688-29BF-F5338E46C2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Agrupar 31">
            <a:extLst>
              <a:ext uri="{FF2B5EF4-FFF2-40B4-BE49-F238E27FC236}">
                <a16:creationId xmlns:a16="http://schemas.microsoft.com/office/drawing/2014/main" id="{151E0D7F-368F-BF02-9728-84160EDA9048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9144000" cy="5143500"/>
          </a:xfrm>
        </p:grpSpPr>
        <p:pic>
          <p:nvPicPr>
            <p:cNvPr id="2" name="Image 0" descr="preencoded.png">
              <a:extLst>
                <a:ext uri="{FF2B5EF4-FFF2-40B4-BE49-F238E27FC236}">
                  <a16:creationId xmlns:a16="http://schemas.microsoft.com/office/drawing/2014/main" id="{813306E5-96C0-F517-1D94-88544ABB573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</p:spPr>
        </p:pic>
        <p:sp>
          <p:nvSpPr>
            <p:cNvPr id="31" name="Retângulo 30">
              <a:extLst>
                <a:ext uri="{FF2B5EF4-FFF2-40B4-BE49-F238E27FC236}">
                  <a16:creationId xmlns:a16="http://schemas.microsoft.com/office/drawing/2014/main" id="{0F02E9D8-E4D5-C099-A523-5E1121C55D98}"/>
                </a:ext>
              </a:extLst>
            </p:cNvPr>
            <p:cNvSpPr/>
            <p:nvPr/>
          </p:nvSpPr>
          <p:spPr>
            <a:xfrm>
              <a:off x="189186" y="1082566"/>
              <a:ext cx="7788166" cy="271166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</p:grpSp>
      <p:sp>
        <p:nvSpPr>
          <p:cNvPr id="25" name="Shape 15">
            <a:extLst>
              <a:ext uri="{FF2B5EF4-FFF2-40B4-BE49-F238E27FC236}">
                <a16:creationId xmlns:a16="http://schemas.microsoft.com/office/drawing/2014/main" id="{0A4097CC-CA1B-0225-473E-EB8942132FF6}"/>
              </a:ext>
            </a:extLst>
          </p:cNvPr>
          <p:cNvSpPr/>
          <p:nvPr/>
        </p:nvSpPr>
        <p:spPr>
          <a:xfrm>
            <a:off x="0" y="6096000"/>
            <a:ext cx="12192000" cy="762000"/>
          </a:xfrm>
          <a:prstGeom prst="rect">
            <a:avLst/>
          </a:prstGeom>
          <a:solidFill>
            <a:srgbClr val="FF6B35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6" name="Shape 16">
            <a:extLst>
              <a:ext uri="{FF2B5EF4-FFF2-40B4-BE49-F238E27FC236}">
                <a16:creationId xmlns:a16="http://schemas.microsoft.com/office/drawing/2014/main" id="{D3336815-0A36-C2C3-6497-B4AF31E4F188}"/>
              </a:ext>
            </a:extLst>
          </p:cNvPr>
          <p:cNvSpPr/>
          <p:nvPr/>
        </p:nvSpPr>
        <p:spPr>
          <a:xfrm>
            <a:off x="3657600" y="6191251"/>
            <a:ext cx="8534400" cy="666751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7" name="Shape 17">
            <a:extLst>
              <a:ext uri="{FF2B5EF4-FFF2-40B4-BE49-F238E27FC236}">
                <a16:creationId xmlns:a16="http://schemas.microsoft.com/office/drawing/2014/main" id="{97BDE802-A71F-F2E4-62FE-2E3EDD064517}"/>
              </a:ext>
            </a:extLst>
          </p:cNvPr>
          <p:cNvSpPr/>
          <p:nvPr/>
        </p:nvSpPr>
        <p:spPr>
          <a:xfrm>
            <a:off x="0" y="6572251"/>
            <a:ext cx="12192000" cy="285751"/>
          </a:xfrm>
          <a:prstGeom prst="rect">
            <a:avLst/>
          </a:prstGeom>
          <a:solidFill>
            <a:srgbClr val="0A1E3D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8" name="Text 18">
            <a:extLst>
              <a:ext uri="{FF2B5EF4-FFF2-40B4-BE49-F238E27FC236}">
                <a16:creationId xmlns:a16="http://schemas.microsoft.com/office/drawing/2014/main" id="{15EFB22D-4F9B-79B4-C68C-5DD4DBD6F074}"/>
              </a:ext>
            </a:extLst>
          </p:cNvPr>
          <p:cNvSpPr/>
          <p:nvPr/>
        </p:nvSpPr>
        <p:spPr>
          <a:xfrm>
            <a:off x="381000" y="6210644"/>
            <a:ext cx="1221488" cy="32316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21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UNYFLEX</a:t>
            </a:r>
            <a:endParaRPr lang="en-US" sz="2100" dirty="0"/>
          </a:p>
        </p:txBody>
      </p:sp>
      <p:sp>
        <p:nvSpPr>
          <p:cNvPr id="29" name="Shape 19">
            <a:extLst>
              <a:ext uri="{FF2B5EF4-FFF2-40B4-BE49-F238E27FC236}">
                <a16:creationId xmlns:a16="http://schemas.microsoft.com/office/drawing/2014/main" id="{3DB8F769-D14E-5D2F-311B-05865D7EE37E}"/>
              </a:ext>
            </a:extLst>
          </p:cNvPr>
          <p:cNvSpPr/>
          <p:nvPr/>
        </p:nvSpPr>
        <p:spPr>
          <a:xfrm>
            <a:off x="11239501" y="6096001"/>
            <a:ext cx="571500" cy="5715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pic>
        <p:nvPicPr>
          <p:cNvPr id="30" name="Image 8" descr="preencoded.png">
            <a:extLst>
              <a:ext uri="{FF2B5EF4-FFF2-40B4-BE49-F238E27FC236}">
                <a16:creationId xmlns:a16="http://schemas.microsoft.com/office/drawing/2014/main" id="{34C2955B-D8F3-CEF3-1268-DBE36799EF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82375" y="6238875"/>
            <a:ext cx="285751" cy="285751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68420C1B-6DFA-1F8E-4C9A-5361986FE6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5" b="23075"/>
          <a:stretch>
            <a:fillRect/>
          </a:stretch>
        </p:blipFill>
        <p:spPr>
          <a:xfrm>
            <a:off x="2660908" y="419725"/>
            <a:ext cx="7039099" cy="5546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20692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098C73-D747-23E4-EA45-8A8B0B2B51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Agrupar 31">
            <a:extLst>
              <a:ext uri="{FF2B5EF4-FFF2-40B4-BE49-F238E27FC236}">
                <a16:creationId xmlns:a16="http://schemas.microsoft.com/office/drawing/2014/main" id="{28F67AC7-622A-C38A-4C35-97F4BCA6ACA6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9144000" cy="5143500"/>
          </a:xfrm>
        </p:grpSpPr>
        <p:pic>
          <p:nvPicPr>
            <p:cNvPr id="2" name="Image 0" descr="preencoded.png">
              <a:extLst>
                <a:ext uri="{FF2B5EF4-FFF2-40B4-BE49-F238E27FC236}">
                  <a16:creationId xmlns:a16="http://schemas.microsoft.com/office/drawing/2014/main" id="{4F2872CC-97D8-DB5F-1EB2-E20C6254D5E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</p:spPr>
        </p:pic>
        <p:sp>
          <p:nvSpPr>
            <p:cNvPr id="31" name="Retângulo 30">
              <a:extLst>
                <a:ext uri="{FF2B5EF4-FFF2-40B4-BE49-F238E27FC236}">
                  <a16:creationId xmlns:a16="http://schemas.microsoft.com/office/drawing/2014/main" id="{26883393-C723-B652-9705-7A682236A2A0}"/>
                </a:ext>
              </a:extLst>
            </p:cNvPr>
            <p:cNvSpPr/>
            <p:nvPr/>
          </p:nvSpPr>
          <p:spPr>
            <a:xfrm>
              <a:off x="189186" y="1082566"/>
              <a:ext cx="7788166" cy="271166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</p:grpSp>
      <p:sp>
        <p:nvSpPr>
          <p:cNvPr id="12" name="Shape 2">
            <a:extLst>
              <a:ext uri="{FF2B5EF4-FFF2-40B4-BE49-F238E27FC236}">
                <a16:creationId xmlns:a16="http://schemas.microsoft.com/office/drawing/2014/main" id="{3F6A8891-0A11-2E70-3F77-1A030867D445}"/>
              </a:ext>
            </a:extLst>
          </p:cNvPr>
          <p:cNvSpPr/>
          <p:nvPr/>
        </p:nvSpPr>
        <p:spPr>
          <a:xfrm>
            <a:off x="762000" y="1284781"/>
            <a:ext cx="9671154" cy="3774197"/>
          </a:xfrm>
          <a:prstGeom prst="rect">
            <a:avLst/>
          </a:prstGeom>
          <a:solidFill>
            <a:srgbClr val="F5F7FA"/>
          </a:solidFill>
          <a:ln/>
        </p:spPr>
        <p:txBody>
          <a:bodyPr/>
          <a:lstStyle/>
          <a:p>
            <a:endParaRPr lang="pt-BR" sz="1200"/>
          </a:p>
        </p:txBody>
      </p:sp>
      <p:sp>
        <p:nvSpPr>
          <p:cNvPr id="3" name="Text 0">
            <a:extLst>
              <a:ext uri="{FF2B5EF4-FFF2-40B4-BE49-F238E27FC236}">
                <a16:creationId xmlns:a16="http://schemas.microsoft.com/office/drawing/2014/main" id="{F47EDA78-7BB6-5A48-8557-47E2117FD3B5}"/>
              </a:ext>
            </a:extLst>
          </p:cNvPr>
          <p:cNvSpPr/>
          <p:nvPr/>
        </p:nvSpPr>
        <p:spPr>
          <a:xfrm>
            <a:off x="762001" y="531169"/>
            <a:ext cx="8883842" cy="46166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3000" b="1" dirty="0" err="1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Dicas</a:t>
            </a:r>
            <a:r>
              <a:rPr lang="en-US" sz="30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de </a:t>
            </a:r>
            <a:r>
              <a:rPr lang="en-US" sz="3000" b="1" dirty="0" err="1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como</a:t>
            </a:r>
            <a:r>
              <a:rPr lang="en-US" sz="30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3000" b="1" dirty="0" err="1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evitar</a:t>
            </a:r>
            <a:r>
              <a:rPr lang="en-US" sz="30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3000" b="1" dirty="0" err="1">
                <a:solidFill>
                  <a:srgbClr val="FF6B35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Erros</a:t>
            </a:r>
            <a:r>
              <a:rPr lang="en-US" sz="3000" b="1" dirty="0">
                <a:solidFill>
                  <a:srgbClr val="FF6B35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e </a:t>
            </a:r>
            <a:r>
              <a:rPr lang="en-US" sz="3000" b="1" dirty="0" err="1">
                <a:solidFill>
                  <a:srgbClr val="FF6B35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Alucinações</a:t>
            </a:r>
            <a:r>
              <a:rPr lang="en-US" sz="30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da IA</a:t>
            </a:r>
            <a:endParaRPr lang="en-US" sz="3000" dirty="0"/>
          </a:p>
        </p:txBody>
      </p:sp>
      <p:sp>
        <p:nvSpPr>
          <p:cNvPr id="25" name="Shape 15">
            <a:extLst>
              <a:ext uri="{FF2B5EF4-FFF2-40B4-BE49-F238E27FC236}">
                <a16:creationId xmlns:a16="http://schemas.microsoft.com/office/drawing/2014/main" id="{A552F7F2-B295-9079-F80F-59590D7641DE}"/>
              </a:ext>
            </a:extLst>
          </p:cNvPr>
          <p:cNvSpPr/>
          <p:nvPr/>
        </p:nvSpPr>
        <p:spPr>
          <a:xfrm>
            <a:off x="0" y="6096000"/>
            <a:ext cx="12192000" cy="762000"/>
          </a:xfrm>
          <a:prstGeom prst="rect">
            <a:avLst/>
          </a:prstGeom>
          <a:solidFill>
            <a:srgbClr val="FF6B35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6" name="Shape 16">
            <a:extLst>
              <a:ext uri="{FF2B5EF4-FFF2-40B4-BE49-F238E27FC236}">
                <a16:creationId xmlns:a16="http://schemas.microsoft.com/office/drawing/2014/main" id="{6393D86A-1168-DC43-371F-5074820BD1E3}"/>
              </a:ext>
            </a:extLst>
          </p:cNvPr>
          <p:cNvSpPr/>
          <p:nvPr/>
        </p:nvSpPr>
        <p:spPr>
          <a:xfrm>
            <a:off x="3657600" y="6191251"/>
            <a:ext cx="8534400" cy="666751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7" name="Shape 17">
            <a:extLst>
              <a:ext uri="{FF2B5EF4-FFF2-40B4-BE49-F238E27FC236}">
                <a16:creationId xmlns:a16="http://schemas.microsoft.com/office/drawing/2014/main" id="{E6DDAFB0-7E49-93FA-55AC-BE734E9A5AEA}"/>
              </a:ext>
            </a:extLst>
          </p:cNvPr>
          <p:cNvSpPr/>
          <p:nvPr/>
        </p:nvSpPr>
        <p:spPr>
          <a:xfrm>
            <a:off x="0" y="6572251"/>
            <a:ext cx="12192000" cy="285751"/>
          </a:xfrm>
          <a:prstGeom prst="rect">
            <a:avLst/>
          </a:prstGeom>
          <a:solidFill>
            <a:srgbClr val="0A1E3D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8" name="Text 18">
            <a:extLst>
              <a:ext uri="{FF2B5EF4-FFF2-40B4-BE49-F238E27FC236}">
                <a16:creationId xmlns:a16="http://schemas.microsoft.com/office/drawing/2014/main" id="{EBF353DB-2564-69AC-5A97-078BC65FEC93}"/>
              </a:ext>
            </a:extLst>
          </p:cNvPr>
          <p:cNvSpPr/>
          <p:nvPr/>
        </p:nvSpPr>
        <p:spPr>
          <a:xfrm>
            <a:off x="381000" y="6210644"/>
            <a:ext cx="1221488" cy="32316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21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UNYFLEX</a:t>
            </a:r>
            <a:endParaRPr lang="en-US" sz="2100" dirty="0"/>
          </a:p>
        </p:txBody>
      </p:sp>
      <p:sp>
        <p:nvSpPr>
          <p:cNvPr id="29" name="Shape 19">
            <a:extLst>
              <a:ext uri="{FF2B5EF4-FFF2-40B4-BE49-F238E27FC236}">
                <a16:creationId xmlns:a16="http://schemas.microsoft.com/office/drawing/2014/main" id="{A9185FC7-5F8E-692C-9C63-D33EFD729C3F}"/>
              </a:ext>
            </a:extLst>
          </p:cNvPr>
          <p:cNvSpPr/>
          <p:nvPr/>
        </p:nvSpPr>
        <p:spPr>
          <a:xfrm>
            <a:off x="11239501" y="6096001"/>
            <a:ext cx="571500" cy="5715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pic>
        <p:nvPicPr>
          <p:cNvPr id="30" name="Image 8" descr="preencoded.png">
            <a:extLst>
              <a:ext uri="{FF2B5EF4-FFF2-40B4-BE49-F238E27FC236}">
                <a16:creationId xmlns:a16="http://schemas.microsoft.com/office/drawing/2014/main" id="{E64E9F48-A339-640B-8416-99E9023236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82375" y="6238875"/>
            <a:ext cx="285751" cy="285751"/>
          </a:xfrm>
          <a:prstGeom prst="rect">
            <a:avLst/>
          </a:prstGeom>
        </p:spPr>
      </p:pic>
      <p:sp>
        <p:nvSpPr>
          <p:cNvPr id="33" name="CaixaDeTexto 32">
            <a:extLst>
              <a:ext uri="{FF2B5EF4-FFF2-40B4-BE49-F238E27FC236}">
                <a16:creationId xmlns:a16="http://schemas.microsoft.com/office/drawing/2014/main" id="{3063B5C3-5C93-AE7D-5D9B-635E746707C4}"/>
              </a:ext>
            </a:extLst>
          </p:cNvPr>
          <p:cNvSpPr txBox="1"/>
          <p:nvPr/>
        </p:nvSpPr>
        <p:spPr>
          <a:xfrm>
            <a:off x="762000" y="1524003"/>
            <a:ext cx="10384221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pt-BR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Escreva prompts completos, com clareza, contexto e precisão.</a:t>
            </a:r>
          </a:p>
          <a:p>
            <a:pPr marL="342900" indent="-342900">
              <a:buAutoNum type="arabicPeriod"/>
            </a:pPr>
            <a:endParaRPr lang="pt-BR" sz="16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342900" indent="-342900">
              <a:buAutoNum type="arabicPeriod"/>
            </a:pPr>
            <a:r>
              <a:rPr lang="pt-BR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Restrinja ou defina as fontes de pesquisa. </a:t>
            </a:r>
          </a:p>
          <a:p>
            <a:pPr marL="342900" indent="-342900">
              <a:buAutoNum type="arabicPeriod"/>
            </a:pPr>
            <a:endParaRPr lang="pt-BR" sz="16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342900" indent="-342900">
              <a:buAutoNum type="arabicPeriod"/>
            </a:pPr>
            <a:r>
              <a:rPr lang="pt-BR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Crie um assistente de IA treinado com fontes confiáveis ou use o </a:t>
            </a:r>
            <a:r>
              <a:rPr lang="pt-BR" sz="16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NotebookLM</a:t>
            </a:r>
            <a:r>
              <a:rPr lang="pt-BR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ou semelhantes.</a:t>
            </a:r>
          </a:p>
          <a:p>
            <a:pPr marL="342900" indent="-342900">
              <a:buAutoNum type="arabicPeriod"/>
            </a:pPr>
            <a:endParaRPr lang="pt-BR" sz="16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342900" indent="-342900">
              <a:buAutoNum type="arabicPeriod"/>
            </a:pPr>
            <a:r>
              <a:rPr lang="pt-BR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Use outras </a:t>
            </a:r>
            <a:r>
              <a:rPr lang="pt-BR" sz="16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IAs</a:t>
            </a:r>
            <a:r>
              <a:rPr lang="pt-BR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para verificar erros da resposta fornecida.</a:t>
            </a:r>
          </a:p>
          <a:p>
            <a:pPr marL="342900" indent="-342900">
              <a:buAutoNum type="arabicPeriod"/>
            </a:pPr>
            <a:endParaRPr lang="pt-BR" sz="16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342900" indent="-342900">
              <a:buAutoNum type="arabicPeriod"/>
            </a:pPr>
            <a:r>
              <a:rPr lang="pt-BR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Refine por meio de uma conversa.</a:t>
            </a:r>
          </a:p>
          <a:p>
            <a:pPr marL="342900" indent="-342900">
              <a:buAutoNum type="arabicPeriod"/>
            </a:pPr>
            <a:endParaRPr lang="pt-BR" sz="16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342900" indent="-342900">
              <a:buAutoNum type="arabicPeriod"/>
            </a:pPr>
            <a:r>
              <a:rPr lang="pt-BR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Confira as fontes utilizadas na resposta.</a:t>
            </a:r>
          </a:p>
          <a:p>
            <a:pPr marL="342900" indent="-342900">
              <a:buAutoNum type="arabicPeriod"/>
            </a:pPr>
            <a:endParaRPr lang="pt-BR" sz="16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342900" indent="-342900">
              <a:buAutoNum type="arabicPeriod"/>
            </a:pPr>
            <a:r>
              <a:rPr lang="pt-BR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Sempre leia com atenção a resposta final e desconfie de dados retirados da web.</a:t>
            </a:r>
          </a:p>
        </p:txBody>
      </p:sp>
    </p:spTree>
    <p:extLst>
      <p:ext uri="{BB962C8B-B14F-4D97-AF65-F5344CB8AC3E}">
        <p14:creationId xmlns:p14="http://schemas.microsoft.com/office/powerpoint/2010/main" val="49170047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F35EDD-B88F-AD64-1B75-CB67E5E7A7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Agrupar 31">
            <a:extLst>
              <a:ext uri="{FF2B5EF4-FFF2-40B4-BE49-F238E27FC236}">
                <a16:creationId xmlns:a16="http://schemas.microsoft.com/office/drawing/2014/main" id="{1A0D979C-D2DC-A50D-696F-122017515EDF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9144000" cy="5143500"/>
          </a:xfrm>
        </p:grpSpPr>
        <p:pic>
          <p:nvPicPr>
            <p:cNvPr id="2" name="Image 0" descr="preencoded.png">
              <a:extLst>
                <a:ext uri="{FF2B5EF4-FFF2-40B4-BE49-F238E27FC236}">
                  <a16:creationId xmlns:a16="http://schemas.microsoft.com/office/drawing/2014/main" id="{4AF276ED-DA9C-FA25-F983-CF741AC68D9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</p:spPr>
        </p:pic>
        <p:sp>
          <p:nvSpPr>
            <p:cNvPr id="31" name="Retângulo 30">
              <a:extLst>
                <a:ext uri="{FF2B5EF4-FFF2-40B4-BE49-F238E27FC236}">
                  <a16:creationId xmlns:a16="http://schemas.microsoft.com/office/drawing/2014/main" id="{2A9174D9-5E04-E011-A89E-90ACFDAFC25D}"/>
                </a:ext>
              </a:extLst>
            </p:cNvPr>
            <p:cNvSpPr/>
            <p:nvPr/>
          </p:nvSpPr>
          <p:spPr>
            <a:xfrm>
              <a:off x="189186" y="1082566"/>
              <a:ext cx="7788166" cy="271166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</p:grpSp>
      <p:sp>
        <p:nvSpPr>
          <p:cNvPr id="3" name="Text 0">
            <a:extLst>
              <a:ext uri="{FF2B5EF4-FFF2-40B4-BE49-F238E27FC236}">
                <a16:creationId xmlns:a16="http://schemas.microsoft.com/office/drawing/2014/main" id="{2C249C1E-D717-AF58-27DF-2E037738ED82}"/>
              </a:ext>
            </a:extLst>
          </p:cNvPr>
          <p:cNvSpPr/>
          <p:nvPr/>
        </p:nvSpPr>
        <p:spPr>
          <a:xfrm>
            <a:off x="3445241" y="2355503"/>
            <a:ext cx="5129134" cy="461665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3000" b="1" dirty="0">
                <a:solidFill>
                  <a:srgbClr val="FF6B35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QUIZZ</a:t>
            </a:r>
            <a:endParaRPr lang="en-US" sz="3000" dirty="0"/>
          </a:p>
        </p:txBody>
      </p:sp>
      <p:sp>
        <p:nvSpPr>
          <p:cNvPr id="25" name="Shape 15">
            <a:extLst>
              <a:ext uri="{FF2B5EF4-FFF2-40B4-BE49-F238E27FC236}">
                <a16:creationId xmlns:a16="http://schemas.microsoft.com/office/drawing/2014/main" id="{87988603-3A99-4BE8-6091-78FF4BA62D18}"/>
              </a:ext>
            </a:extLst>
          </p:cNvPr>
          <p:cNvSpPr/>
          <p:nvPr/>
        </p:nvSpPr>
        <p:spPr>
          <a:xfrm>
            <a:off x="0" y="6096000"/>
            <a:ext cx="12192000" cy="762000"/>
          </a:xfrm>
          <a:prstGeom prst="rect">
            <a:avLst/>
          </a:prstGeom>
          <a:solidFill>
            <a:srgbClr val="FF6B35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6" name="Shape 16">
            <a:extLst>
              <a:ext uri="{FF2B5EF4-FFF2-40B4-BE49-F238E27FC236}">
                <a16:creationId xmlns:a16="http://schemas.microsoft.com/office/drawing/2014/main" id="{4DD4D939-11B5-0EED-E489-BA850A90DADC}"/>
              </a:ext>
            </a:extLst>
          </p:cNvPr>
          <p:cNvSpPr/>
          <p:nvPr/>
        </p:nvSpPr>
        <p:spPr>
          <a:xfrm>
            <a:off x="3657600" y="6191251"/>
            <a:ext cx="8534400" cy="666751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7" name="Shape 17">
            <a:extLst>
              <a:ext uri="{FF2B5EF4-FFF2-40B4-BE49-F238E27FC236}">
                <a16:creationId xmlns:a16="http://schemas.microsoft.com/office/drawing/2014/main" id="{D3AA6321-CDCD-5DA3-A464-7C5FC867F292}"/>
              </a:ext>
            </a:extLst>
          </p:cNvPr>
          <p:cNvSpPr/>
          <p:nvPr/>
        </p:nvSpPr>
        <p:spPr>
          <a:xfrm>
            <a:off x="0" y="6572251"/>
            <a:ext cx="12192000" cy="285751"/>
          </a:xfrm>
          <a:prstGeom prst="rect">
            <a:avLst/>
          </a:prstGeom>
          <a:solidFill>
            <a:srgbClr val="0A1E3D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8" name="Text 18">
            <a:extLst>
              <a:ext uri="{FF2B5EF4-FFF2-40B4-BE49-F238E27FC236}">
                <a16:creationId xmlns:a16="http://schemas.microsoft.com/office/drawing/2014/main" id="{7E25B4AD-0CE3-D261-BDB9-0073DA319784}"/>
              </a:ext>
            </a:extLst>
          </p:cNvPr>
          <p:cNvSpPr/>
          <p:nvPr/>
        </p:nvSpPr>
        <p:spPr>
          <a:xfrm>
            <a:off x="381000" y="6210644"/>
            <a:ext cx="1221488" cy="32316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21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UNYFLEX</a:t>
            </a:r>
            <a:endParaRPr lang="en-US" sz="2100" dirty="0"/>
          </a:p>
        </p:txBody>
      </p:sp>
      <p:sp>
        <p:nvSpPr>
          <p:cNvPr id="29" name="Shape 19">
            <a:extLst>
              <a:ext uri="{FF2B5EF4-FFF2-40B4-BE49-F238E27FC236}">
                <a16:creationId xmlns:a16="http://schemas.microsoft.com/office/drawing/2014/main" id="{3C4692C7-04CD-67DF-8AC4-5741ACE474AC}"/>
              </a:ext>
            </a:extLst>
          </p:cNvPr>
          <p:cNvSpPr/>
          <p:nvPr/>
        </p:nvSpPr>
        <p:spPr>
          <a:xfrm>
            <a:off x="11239501" y="6096001"/>
            <a:ext cx="571500" cy="5715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pic>
        <p:nvPicPr>
          <p:cNvPr id="30" name="Image 8" descr="preencoded.png">
            <a:extLst>
              <a:ext uri="{FF2B5EF4-FFF2-40B4-BE49-F238E27FC236}">
                <a16:creationId xmlns:a16="http://schemas.microsoft.com/office/drawing/2014/main" id="{F8AB9939-2853-5463-DEAB-877EB56C23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82375" y="6238875"/>
            <a:ext cx="285751" cy="285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86837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97A2B7-EB64-BDEC-546F-A354651027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Agrupar 31">
            <a:extLst>
              <a:ext uri="{FF2B5EF4-FFF2-40B4-BE49-F238E27FC236}">
                <a16:creationId xmlns:a16="http://schemas.microsoft.com/office/drawing/2014/main" id="{E1D0FBDD-CDC0-4694-6659-267251B65E07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9144000" cy="5143500"/>
          </a:xfrm>
        </p:grpSpPr>
        <p:pic>
          <p:nvPicPr>
            <p:cNvPr id="2" name="Image 0" descr="preencoded.png">
              <a:extLst>
                <a:ext uri="{FF2B5EF4-FFF2-40B4-BE49-F238E27FC236}">
                  <a16:creationId xmlns:a16="http://schemas.microsoft.com/office/drawing/2014/main" id="{84C7948D-2B3B-1788-B1D4-2C9E6B180BD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</p:spPr>
        </p:pic>
        <p:sp>
          <p:nvSpPr>
            <p:cNvPr id="31" name="Retângulo 30">
              <a:extLst>
                <a:ext uri="{FF2B5EF4-FFF2-40B4-BE49-F238E27FC236}">
                  <a16:creationId xmlns:a16="http://schemas.microsoft.com/office/drawing/2014/main" id="{421702E3-FCC1-793E-DBD4-77566C24A446}"/>
                </a:ext>
              </a:extLst>
            </p:cNvPr>
            <p:cNvSpPr/>
            <p:nvPr/>
          </p:nvSpPr>
          <p:spPr>
            <a:xfrm>
              <a:off x="189186" y="1082566"/>
              <a:ext cx="7788166" cy="271166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</p:grpSp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1EF080CA-7A81-A59C-E2C3-90410EC3E814}"/>
              </a:ext>
            </a:extLst>
          </p:cNvPr>
          <p:cNvSpPr/>
          <p:nvPr/>
        </p:nvSpPr>
        <p:spPr>
          <a:xfrm>
            <a:off x="2728210" y="824459"/>
            <a:ext cx="5651292" cy="1948721"/>
          </a:xfrm>
          <a:prstGeom prst="roundRect">
            <a:avLst/>
          </a:prstGeom>
          <a:solidFill>
            <a:srgbClr val="0A1E3D"/>
          </a:solidFill>
          <a:ln>
            <a:solidFill>
              <a:srgbClr val="0A1E3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Text 0">
            <a:extLst>
              <a:ext uri="{FF2B5EF4-FFF2-40B4-BE49-F238E27FC236}">
                <a16:creationId xmlns:a16="http://schemas.microsoft.com/office/drawing/2014/main" id="{94AF1528-B3C1-DE7D-2B67-FE039D722AD3}"/>
              </a:ext>
            </a:extLst>
          </p:cNvPr>
          <p:cNvSpPr/>
          <p:nvPr/>
        </p:nvSpPr>
        <p:spPr>
          <a:xfrm>
            <a:off x="2995537" y="899305"/>
            <a:ext cx="5129134" cy="17851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2800" b="1" dirty="0">
                <a:solidFill>
                  <a:schemeClr val="bg2">
                    <a:lumMod val="90000"/>
                  </a:schemeClr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PROMPT 1:</a:t>
            </a:r>
          </a:p>
          <a:p>
            <a:endParaRPr lang="en-US" sz="2800" b="1" dirty="0">
              <a:solidFill>
                <a:schemeClr val="bg2">
                  <a:lumMod val="90000"/>
                </a:schemeClr>
              </a:solidFill>
              <a:latin typeface="Noto Sans" pitchFamily="34" charset="0"/>
              <a:ea typeface="Noto Sans" pitchFamily="34" charset="-122"/>
              <a:cs typeface="Noto Sans" pitchFamily="34" charset="-120"/>
            </a:endParaRPr>
          </a:p>
          <a:p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“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Você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é um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especialista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em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TI. Como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eu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resolvo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o bug no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servidor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do banco de dados?”</a:t>
            </a:r>
          </a:p>
        </p:txBody>
      </p:sp>
      <p:sp>
        <p:nvSpPr>
          <p:cNvPr id="25" name="Shape 15">
            <a:extLst>
              <a:ext uri="{FF2B5EF4-FFF2-40B4-BE49-F238E27FC236}">
                <a16:creationId xmlns:a16="http://schemas.microsoft.com/office/drawing/2014/main" id="{4EF53364-9064-5B5B-4B9D-0040860D8920}"/>
              </a:ext>
            </a:extLst>
          </p:cNvPr>
          <p:cNvSpPr/>
          <p:nvPr/>
        </p:nvSpPr>
        <p:spPr>
          <a:xfrm>
            <a:off x="0" y="6096000"/>
            <a:ext cx="12192000" cy="762000"/>
          </a:xfrm>
          <a:prstGeom prst="rect">
            <a:avLst/>
          </a:prstGeom>
          <a:solidFill>
            <a:srgbClr val="FF6B35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6" name="Shape 16">
            <a:extLst>
              <a:ext uri="{FF2B5EF4-FFF2-40B4-BE49-F238E27FC236}">
                <a16:creationId xmlns:a16="http://schemas.microsoft.com/office/drawing/2014/main" id="{160EEB6F-0A08-07D5-ADAA-57FF25CC30C5}"/>
              </a:ext>
            </a:extLst>
          </p:cNvPr>
          <p:cNvSpPr/>
          <p:nvPr/>
        </p:nvSpPr>
        <p:spPr>
          <a:xfrm>
            <a:off x="3657600" y="6191251"/>
            <a:ext cx="8534400" cy="666751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7" name="Shape 17">
            <a:extLst>
              <a:ext uri="{FF2B5EF4-FFF2-40B4-BE49-F238E27FC236}">
                <a16:creationId xmlns:a16="http://schemas.microsoft.com/office/drawing/2014/main" id="{B184D854-7BC3-4306-51A0-57C10651CB38}"/>
              </a:ext>
            </a:extLst>
          </p:cNvPr>
          <p:cNvSpPr/>
          <p:nvPr/>
        </p:nvSpPr>
        <p:spPr>
          <a:xfrm>
            <a:off x="0" y="6572251"/>
            <a:ext cx="12192000" cy="285751"/>
          </a:xfrm>
          <a:prstGeom prst="rect">
            <a:avLst/>
          </a:prstGeom>
          <a:solidFill>
            <a:srgbClr val="0A1E3D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8" name="Text 18">
            <a:extLst>
              <a:ext uri="{FF2B5EF4-FFF2-40B4-BE49-F238E27FC236}">
                <a16:creationId xmlns:a16="http://schemas.microsoft.com/office/drawing/2014/main" id="{C82653B0-F76C-64D4-309B-D74FB3E21CCE}"/>
              </a:ext>
            </a:extLst>
          </p:cNvPr>
          <p:cNvSpPr/>
          <p:nvPr/>
        </p:nvSpPr>
        <p:spPr>
          <a:xfrm>
            <a:off x="381000" y="6210644"/>
            <a:ext cx="1221488" cy="32316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21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UNYFLEX</a:t>
            </a:r>
            <a:endParaRPr lang="en-US" sz="2100" dirty="0"/>
          </a:p>
        </p:txBody>
      </p:sp>
      <p:sp>
        <p:nvSpPr>
          <p:cNvPr id="29" name="Shape 19">
            <a:extLst>
              <a:ext uri="{FF2B5EF4-FFF2-40B4-BE49-F238E27FC236}">
                <a16:creationId xmlns:a16="http://schemas.microsoft.com/office/drawing/2014/main" id="{06EFBC14-2F5A-7880-0E40-E6184CE52B84}"/>
              </a:ext>
            </a:extLst>
          </p:cNvPr>
          <p:cNvSpPr/>
          <p:nvPr/>
        </p:nvSpPr>
        <p:spPr>
          <a:xfrm>
            <a:off x="11239501" y="6096001"/>
            <a:ext cx="571500" cy="5715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pic>
        <p:nvPicPr>
          <p:cNvPr id="30" name="Image 8" descr="preencoded.png">
            <a:extLst>
              <a:ext uri="{FF2B5EF4-FFF2-40B4-BE49-F238E27FC236}">
                <a16:creationId xmlns:a16="http://schemas.microsoft.com/office/drawing/2014/main" id="{410AC69C-D4A9-04B3-5206-B1B992C39B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82375" y="6238875"/>
            <a:ext cx="285751" cy="285751"/>
          </a:xfrm>
          <a:prstGeom prst="rect">
            <a:avLst/>
          </a:prstGeom>
        </p:spPr>
      </p:pic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F4EC22BE-38B3-D212-DE8F-24996196A457}"/>
              </a:ext>
            </a:extLst>
          </p:cNvPr>
          <p:cNvSpPr/>
          <p:nvPr/>
        </p:nvSpPr>
        <p:spPr>
          <a:xfrm>
            <a:off x="2745700" y="3330311"/>
            <a:ext cx="6700600" cy="1948721"/>
          </a:xfrm>
          <a:prstGeom prst="roundRect">
            <a:avLst/>
          </a:prstGeom>
          <a:solidFill>
            <a:srgbClr val="0A1E3D"/>
          </a:solidFill>
          <a:ln>
            <a:solidFill>
              <a:srgbClr val="0A1E3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Text 0">
            <a:extLst>
              <a:ext uri="{FF2B5EF4-FFF2-40B4-BE49-F238E27FC236}">
                <a16:creationId xmlns:a16="http://schemas.microsoft.com/office/drawing/2014/main" id="{13B0154B-6FE3-2E42-A0AA-0698506A9E5B}"/>
              </a:ext>
            </a:extLst>
          </p:cNvPr>
          <p:cNvSpPr/>
          <p:nvPr/>
        </p:nvSpPr>
        <p:spPr>
          <a:xfrm>
            <a:off x="3013027" y="3312824"/>
            <a:ext cx="6081490" cy="19697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2800" b="1" dirty="0">
                <a:solidFill>
                  <a:schemeClr val="bg2">
                    <a:lumMod val="90000"/>
                  </a:schemeClr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PROMPT 2:</a:t>
            </a:r>
          </a:p>
          <a:p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“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Preciso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resolver um bug no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servidor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do banco de dados.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Raciocine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passo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a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passo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sobre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as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falhas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. Me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dê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3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diagnósticos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mais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prováveis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e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distribua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sua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confiança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em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porcentagens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que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somem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100% para me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ajudar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a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priorizar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o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que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testar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primeiro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.”</a:t>
            </a:r>
          </a:p>
        </p:txBody>
      </p:sp>
    </p:spTree>
    <p:extLst>
      <p:ext uri="{BB962C8B-B14F-4D97-AF65-F5344CB8AC3E}">
        <p14:creationId xmlns:p14="http://schemas.microsoft.com/office/powerpoint/2010/main" val="82117292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C644E5-8B26-0D54-914F-FC5FB75CAA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Agrupar 31">
            <a:extLst>
              <a:ext uri="{FF2B5EF4-FFF2-40B4-BE49-F238E27FC236}">
                <a16:creationId xmlns:a16="http://schemas.microsoft.com/office/drawing/2014/main" id="{C908ACA7-DE23-5C45-74D8-7ED300E30168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9144000" cy="5143500"/>
          </a:xfrm>
        </p:grpSpPr>
        <p:pic>
          <p:nvPicPr>
            <p:cNvPr id="2" name="Image 0" descr="preencoded.png">
              <a:extLst>
                <a:ext uri="{FF2B5EF4-FFF2-40B4-BE49-F238E27FC236}">
                  <a16:creationId xmlns:a16="http://schemas.microsoft.com/office/drawing/2014/main" id="{777C6C77-F088-619A-FF21-8FC77F10D46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</p:spPr>
        </p:pic>
        <p:sp>
          <p:nvSpPr>
            <p:cNvPr id="31" name="Retângulo 30">
              <a:extLst>
                <a:ext uri="{FF2B5EF4-FFF2-40B4-BE49-F238E27FC236}">
                  <a16:creationId xmlns:a16="http://schemas.microsoft.com/office/drawing/2014/main" id="{73F46357-2BD8-6563-E97B-1C000F05948A}"/>
                </a:ext>
              </a:extLst>
            </p:cNvPr>
            <p:cNvSpPr/>
            <p:nvPr/>
          </p:nvSpPr>
          <p:spPr>
            <a:xfrm>
              <a:off x="189186" y="1082566"/>
              <a:ext cx="7788166" cy="271166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</p:grpSp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04A0CD92-BEA5-F698-BE84-6C27DADE41A7}"/>
              </a:ext>
            </a:extLst>
          </p:cNvPr>
          <p:cNvSpPr/>
          <p:nvPr/>
        </p:nvSpPr>
        <p:spPr>
          <a:xfrm>
            <a:off x="2728210" y="824459"/>
            <a:ext cx="5651292" cy="1948721"/>
          </a:xfrm>
          <a:prstGeom prst="roundRect">
            <a:avLst/>
          </a:prstGeom>
          <a:solidFill>
            <a:srgbClr val="0A1E3D"/>
          </a:solidFill>
          <a:ln>
            <a:solidFill>
              <a:srgbClr val="0A1E3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Text 0">
            <a:extLst>
              <a:ext uri="{FF2B5EF4-FFF2-40B4-BE49-F238E27FC236}">
                <a16:creationId xmlns:a16="http://schemas.microsoft.com/office/drawing/2014/main" id="{B0A9790E-DEE3-DC70-F999-B95CDDEAB4A7}"/>
              </a:ext>
            </a:extLst>
          </p:cNvPr>
          <p:cNvSpPr/>
          <p:nvPr/>
        </p:nvSpPr>
        <p:spPr>
          <a:xfrm>
            <a:off x="2995537" y="899305"/>
            <a:ext cx="5129134" cy="17851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2800" b="1" dirty="0">
                <a:solidFill>
                  <a:schemeClr val="bg2">
                    <a:lumMod val="90000"/>
                  </a:schemeClr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PROMPT 1:</a:t>
            </a:r>
          </a:p>
          <a:p>
            <a:endParaRPr lang="en-US" sz="2800" b="1" dirty="0">
              <a:solidFill>
                <a:schemeClr val="bg2">
                  <a:lumMod val="90000"/>
                </a:schemeClr>
              </a:solidFill>
              <a:latin typeface="Noto Sans" pitchFamily="34" charset="0"/>
              <a:ea typeface="Noto Sans" pitchFamily="34" charset="-122"/>
              <a:cs typeface="Noto Sans" pitchFamily="34" charset="-120"/>
            </a:endParaRPr>
          </a:p>
          <a:p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“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Você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é um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especialista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em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TI. Como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eu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resolvo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o bug no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servidor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do banco de dados?”</a:t>
            </a:r>
          </a:p>
        </p:txBody>
      </p:sp>
      <p:sp>
        <p:nvSpPr>
          <p:cNvPr id="25" name="Shape 15">
            <a:extLst>
              <a:ext uri="{FF2B5EF4-FFF2-40B4-BE49-F238E27FC236}">
                <a16:creationId xmlns:a16="http://schemas.microsoft.com/office/drawing/2014/main" id="{C9273980-CBAA-BCB7-C0B9-15F8A1BFCA72}"/>
              </a:ext>
            </a:extLst>
          </p:cNvPr>
          <p:cNvSpPr/>
          <p:nvPr/>
        </p:nvSpPr>
        <p:spPr>
          <a:xfrm>
            <a:off x="0" y="6096000"/>
            <a:ext cx="12192000" cy="762000"/>
          </a:xfrm>
          <a:prstGeom prst="rect">
            <a:avLst/>
          </a:prstGeom>
          <a:solidFill>
            <a:srgbClr val="FF6B35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6" name="Shape 16">
            <a:extLst>
              <a:ext uri="{FF2B5EF4-FFF2-40B4-BE49-F238E27FC236}">
                <a16:creationId xmlns:a16="http://schemas.microsoft.com/office/drawing/2014/main" id="{07724442-60A1-5120-027F-E81FCB9BB0CD}"/>
              </a:ext>
            </a:extLst>
          </p:cNvPr>
          <p:cNvSpPr/>
          <p:nvPr/>
        </p:nvSpPr>
        <p:spPr>
          <a:xfrm>
            <a:off x="3657600" y="6191251"/>
            <a:ext cx="8534400" cy="666751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7" name="Shape 17">
            <a:extLst>
              <a:ext uri="{FF2B5EF4-FFF2-40B4-BE49-F238E27FC236}">
                <a16:creationId xmlns:a16="http://schemas.microsoft.com/office/drawing/2014/main" id="{B17AAB8A-ACDA-9B85-FD4B-D600130351C4}"/>
              </a:ext>
            </a:extLst>
          </p:cNvPr>
          <p:cNvSpPr/>
          <p:nvPr/>
        </p:nvSpPr>
        <p:spPr>
          <a:xfrm>
            <a:off x="0" y="6572251"/>
            <a:ext cx="12192000" cy="285751"/>
          </a:xfrm>
          <a:prstGeom prst="rect">
            <a:avLst/>
          </a:prstGeom>
          <a:solidFill>
            <a:srgbClr val="0A1E3D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8" name="Text 18">
            <a:extLst>
              <a:ext uri="{FF2B5EF4-FFF2-40B4-BE49-F238E27FC236}">
                <a16:creationId xmlns:a16="http://schemas.microsoft.com/office/drawing/2014/main" id="{22408853-72C0-9BDD-62E5-2001DDC754E9}"/>
              </a:ext>
            </a:extLst>
          </p:cNvPr>
          <p:cNvSpPr/>
          <p:nvPr/>
        </p:nvSpPr>
        <p:spPr>
          <a:xfrm>
            <a:off x="381000" y="6210644"/>
            <a:ext cx="1221488" cy="32316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21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UNYFLEX</a:t>
            </a:r>
            <a:endParaRPr lang="en-US" sz="2100" dirty="0"/>
          </a:p>
        </p:txBody>
      </p:sp>
      <p:sp>
        <p:nvSpPr>
          <p:cNvPr id="29" name="Shape 19">
            <a:extLst>
              <a:ext uri="{FF2B5EF4-FFF2-40B4-BE49-F238E27FC236}">
                <a16:creationId xmlns:a16="http://schemas.microsoft.com/office/drawing/2014/main" id="{06797A50-EE95-51AC-FCE7-074BEF12A308}"/>
              </a:ext>
            </a:extLst>
          </p:cNvPr>
          <p:cNvSpPr/>
          <p:nvPr/>
        </p:nvSpPr>
        <p:spPr>
          <a:xfrm>
            <a:off x="11239501" y="6096001"/>
            <a:ext cx="571500" cy="5715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pic>
        <p:nvPicPr>
          <p:cNvPr id="30" name="Image 8" descr="preencoded.png">
            <a:extLst>
              <a:ext uri="{FF2B5EF4-FFF2-40B4-BE49-F238E27FC236}">
                <a16:creationId xmlns:a16="http://schemas.microsoft.com/office/drawing/2014/main" id="{B422AC1F-42E9-CA70-F766-BDDECCA365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82375" y="6238875"/>
            <a:ext cx="285751" cy="285751"/>
          </a:xfrm>
          <a:prstGeom prst="rect">
            <a:avLst/>
          </a:prstGeom>
        </p:spPr>
      </p:pic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C6DCEE98-5646-7171-919D-D3532A78F785}"/>
              </a:ext>
            </a:extLst>
          </p:cNvPr>
          <p:cNvSpPr/>
          <p:nvPr/>
        </p:nvSpPr>
        <p:spPr>
          <a:xfrm>
            <a:off x="2745700" y="3330311"/>
            <a:ext cx="6700600" cy="1948721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Text 0">
            <a:extLst>
              <a:ext uri="{FF2B5EF4-FFF2-40B4-BE49-F238E27FC236}">
                <a16:creationId xmlns:a16="http://schemas.microsoft.com/office/drawing/2014/main" id="{436BD8C0-D68A-1315-F344-80ECA7F0E4D9}"/>
              </a:ext>
            </a:extLst>
          </p:cNvPr>
          <p:cNvSpPr/>
          <p:nvPr/>
        </p:nvSpPr>
        <p:spPr>
          <a:xfrm>
            <a:off x="3013027" y="3312824"/>
            <a:ext cx="6081490" cy="19697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2800" b="1" dirty="0">
                <a:solidFill>
                  <a:schemeClr val="bg2">
                    <a:lumMod val="90000"/>
                  </a:schemeClr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PROMPT 2:</a:t>
            </a:r>
          </a:p>
          <a:p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“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Preciso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resolver um bug no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servidor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do banco de dados.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Raciocine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passo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a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passo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sobre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as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falhas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. Me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dê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3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diagnósticos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mais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prováveis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e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distribua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sua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confiança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em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porcentagens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que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somem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100% para me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ajudar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a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priorizar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o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que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testar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primeiro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.”</a:t>
            </a:r>
          </a:p>
        </p:txBody>
      </p:sp>
    </p:spTree>
    <p:extLst>
      <p:ext uri="{BB962C8B-B14F-4D97-AF65-F5344CB8AC3E}">
        <p14:creationId xmlns:p14="http://schemas.microsoft.com/office/powerpoint/2010/main" val="292459654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68974C-0061-8BCE-1C24-5764B09BBE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Agrupar 31">
            <a:extLst>
              <a:ext uri="{FF2B5EF4-FFF2-40B4-BE49-F238E27FC236}">
                <a16:creationId xmlns:a16="http://schemas.microsoft.com/office/drawing/2014/main" id="{676D448F-0E10-BF23-8346-9C877F102B97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9144000" cy="5143500"/>
          </a:xfrm>
        </p:grpSpPr>
        <p:pic>
          <p:nvPicPr>
            <p:cNvPr id="2" name="Image 0" descr="preencoded.png">
              <a:extLst>
                <a:ext uri="{FF2B5EF4-FFF2-40B4-BE49-F238E27FC236}">
                  <a16:creationId xmlns:a16="http://schemas.microsoft.com/office/drawing/2014/main" id="{1713B815-649E-E7CC-B8DB-942D7CC95F2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</p:spPr>
        </p:pic>
        <p:sp>
          <p:nvSpPr>
            <p:cNvPr id="31" name="Retângulo 30">
              <a:extLst>
                <a:ext uri="{FF2B5EF4-FFF2-40B4-BE49-F238E27FC236}">
                  <a16:creationId xmlns:a16="http://schemas.microsoft.com/office/drawing/2014/main" id="{5947F22F-2014-AB93-7839-9271BD8018AB}"/>
                </a:ext>
              </a:extLst>
            </p:cNvPr>
            <p:cNvSpPr/>
            <p:nvPr/>
          </p:nvSpPr>
          <p:spPr>
            <a:xfrm>
              <a:off x="189186" y="1082566"/>
              <a:ext cx="7788166" cy="271166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</p:grpSp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00593601-BC9E-B8EF-F6E0-2B1220B78085}"/>
              </a:ext>
            </a:extLst>
          </p:cNvPr>
          <p:cNvSpPr/>
          <p:nvPr/>
        </p:nvSpPr>
        <p:spPr>
          <a:xfrm>
            <a:off x="2728210" y="824459"/>
            <a:ext cx="5651292" cy="1948721"/>
          </a:xfrm>
          <a:prstGeom prst="roundRect">
            <a:avLst/>
          </a:prstGeom>
          <a:solidFill>
            <a:srgbClr val="0A1E3D"/>
          </a:solidFill>
          <a:ln>
            <a:solidFill>
              <a:srgbClr val="0A1E3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Text 0">
            <a:extLst>
              <a:ext uri="{FF2B5EF4-FFF2-40B4-BE49-F238E27FC236}">
                <a16:creationId xmlns:a16="http://schemas.microsoft.com/office/drawing/2014/main" id="{D1BBDE13-5867-C098-D4A7-540694F69709}"/>
              </a:ext>
            </a:extLst>
          </p:cNvPr>
          <p:cNvSpPr/>
          <p:nvPr/>
        </p:nvSpPr>
        <p:spPr>
          <a:xfrm>
            <a:off x="2995537" y="960861"/>
            <a:ext cx="5129134" cy="166199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2800" b="1" dirty="0">
                <a:solidFill>
                  <a:schemeClr val="bg2">
                    <a:lumMod val="90000"/>
                  </a:schemeClr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PROMPT 1:</a:t>
            </a:r>
          </a:p>
          <a:p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“Aja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como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um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analista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financeiro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senior. Analise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os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dados de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vendas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do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último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trimestre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e me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dê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a causa principal da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queda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do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faturamento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.”</a:t>
            </a:r>
          </a:p>
        </p:txBody>
      </p:sp>
      <p:sp>
        <p:nvSpPr>
          <p:cNvPr id="25" name="Shape 15">
            <a:extLst>
              <a:ext uri="{FF2B5EF4-FFF2-40B4-BE49-F238E27FC236}">
                <a16:creationId xmlns:a16="http://schemas.microsoft.com/office/drawing/2014/main" id="{2D03CB26-8B4F-F687-0FF7-DB7DED310C44}"/>
              </a:ext>
            </a:extLst>
          </p:cNvPr>
          <p:cNvSpPr/>
          <p:nvPr/>
        </p:nvSpPr>
        <p:spPr>
          <a:xfrm>
            <a:off x="0" y="6096000"/>
            <a:ext cx="12192000" cy="762000"/>
          </a:xfrm>
          <a:prstGeom prst="rect">
            <a:avLst/>
          </a:prstGeom>
          <a:solidFill>
            <a:srgbClr val="FF6B35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6" name="Shape 16">
            <a:extLst>
              <a:ext uri="{FF2B5EF4-FFF2-40B4-BE49-F238E27FC236}">
                <a16:creationId xmlns:a16="http://schemas.microsoft.com/office/drawing/2014/main" id="{7B0F2F60-F5E8-B947-F787-62AC436C2103}"/>
              </a:ext>
            </a:extLst>
          </p:cNvPr>
          <p:cNvSpPr/>
          <p:nvPr/>
        </p:nvSpPr>
        <p:spPr>
          <a:xfrm>
            <a:off x="3657600" y="6191251"/>
            <a:ext cx="8534400" cy="666751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7" name="Shape 17">
            <a:extLst>
              <a:ext uri="{FF2B5EF4-FFF2-40B4-BE49-F238E27FC236}">
                <a16:creationId xmlns:a16="http://schemas.microsoft.com/office/drawing/2014/main" id="{A50345F6-BF8E-2DC1-858B-6035F86F4EF8}"/>
              </a:ext>
            </a:extLst>
          </p:cNvPr>
          <p:cNvSpPr/>
          <p:nvPr/>
        </p:nvSpPr>
        <p:spPr>
          <a:xfrm>
            <a:off x="0" y="6572251"/>
            <a:ext cx="12192000" cy="285751"/>
          </a:xfrm>
          <a:prstGeom prst="rect">
            <a:avLst/>
          </a:prstGeom>
          <a:solidFill>
            <a:srgbClr val="0A1E3D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8" name="Text 18">
            <a:extLst>
              <a:ext uri="{FF2B5EF4-FFF2-40B4-BE49-F238E27FC236}">
                <a16:creationId xmlns:a16="http://schemas.microsoft.com/office/drawing/2014/main" id="{5B5A779D-172D-0A45-3D0F-1DC33831D5E6}"/>
              </a:ext>
            </a:extLst>
          </p:cNvPr>
          <p:cNvSpPr/>
          <p:nvPr/>
        </p:nvSpPr>
        <p:spPr>
          <a:xfrm>
            <a:off x="381000" y="6210644"/>
            <a:ext cx="1221488" cy="32316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21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UNYFLEX</a:t>
            </a:r>
            <a:endParaRPr lang="en-US" sz="2100" dirty="0"/>
          </a:p>
        </p:txBody>
      </p:sp>
      <p:sp>
        <p:nvSpPr>
          <p:cNvPr id="29" name="Shape 19">
            <a:extLst>
              <a:ext uri="{FF2B5EF4-FFF2-40B4-BE49-F238E27FC236}">
                <a16:creationId xmlns:a16="http://schemas.microsoft.com/office/drawing/2014/main" id="{DCDC2B4C-B71B-D298-EB3B-DC74C9CF38CD}"/>
              </a:ext>
            </a:extLst>
          </p:cNvPr>
          <p:cNvSpPr/>
          <p:nvPr/>
        </p:nvSpPr>
        <p:spPr>
          <a:xfrm>
            <a:off x="11239501" y="6096001"/>
            <a:ext cx="571500" cy="5715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pic>
        <p:nvPicPr>
          <p:cNvPr id="30" name="Image 8" descr="preencoded.png">
            <a:extLst>
              <a:ext uri="{FF2B5EF4-FFF2-40B4-BE49-F238E27FC236}">
                <a16:creationId xmlns:a16="http://schemas.microsoft.com/office/drawing/2014/main" id="{C23E382A-FC64-A23D-2BEC-B38FFC06F2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82375" y="6238875"/>
            <a:ext cx="285751" cy="285751"/>
          </a:xfrm>
          <a:prstGeom prst="rect">
            <a:avLst/>
          </a:prstGeom>
        </p:spPr>
      </p:pic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3A156FA9-305C-454C-4A4C-DF1B42D263A1}"/>
              </a:ext>
            </a:extLst>
          </p:cNvPr>
          <p:cNvSpPr/>
          <p:nvPr/>
        </p:nvSpPr>
        <p:spPr>
          <a:xfrm>
            <a:off x="2745700" y="3330311"/>
            <a:ext cx="6700600" cy="1948721"/>
          </a:xfrm>
          <a:prstGeom prst="roundRect">
            <a:avLst/>
          </a:prstGeom>
          <a:solidFill>
            <a:srgbClr val="0A1E3D"/>
          </a:solidFill>
          <a:ln>
            <a:solidFill>
              <a:srgbClr val="0A1E3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Text 0">
            <a:extLst>
              <a:ext uri="{FF2B5EF4-FFF2-40B4-BE49-F238E27FC236}">
                <a16:creationId xmlns:a16="http://schemas.microsoft.com/office/drawing/2014/main" id="{3F30AF86-CD9C-A956-5565-24FD7F985E8C}"/>
              </a:ext>
            </a:extLst>
          </p:cNvPr>
          <p:cNvSpPr/>
          <p:nvPr/>
        </p:nvSpPr>
        <p:spPr>
          <a:xfrm>
            <a:off x="3013026" y="3312825"/>
            <a:ext cx="6433273" cy="19697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2800" b="1" dirty="0">
                <a:solidFill>
                  <a:schemeClr val="bg2">
                    <a:lumMod val="90000"/>
                  </a:schemeClr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PROMPT 2:</a:t>
            </a:r>
          </a:p>
          <a:p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“Analise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os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dados de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vendas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do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último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trimestre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.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Raciocine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passo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a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passo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para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identificar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o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que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causou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a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queda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. Levante as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hipóteses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,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incluindo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a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opção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‘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nenhuma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das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anteriores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’ e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distribua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a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probabilidade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de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cada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causa de forma a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somar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100%.”</a:t>
            </a:r>
          </a:p>
        </p:txBody>
      </p:sp>
    </p:spTree>
    <p:extLst>
      <p:ext uri="{BB962C8B-B14F-4D97-AF65-F5344CB8AC3E}">
        <p14:creationId xmlns:p14="http://schemas.microsoft.com/office/powerpoint/2010/main" val="181584265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392F4C-82F2-B1D2-FD22-96848E532C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Agrupar 31">
            <a:extLst>
              <a:ext uri="{FF2B5EF4-FFF2-40B4-BE49-F238E27FC236}">
                <a16:creationId xmlns:a16="http://schemas.microsoft.com/office/drawing/2014/main" id="{3B19204A-A42A-23A1-55A3-F9ED8D76D7E2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9144000" cy="5143500"/>
          </a:xfrm>
        </p:grpSpPr>
        <p:pic>
          <p:nvPicPr>
            <p:cNvPr id="2" name="Image 0" descr="preencoded.png">
              <a:extLst>
                <a:ext uri="{FF2B5EF4-FFF2-40B4-BE49-F238E27FC236}">
                  <a16:creationId xmlns:a16="http://schemas.microsoft.com/office/drawing/2014/main" id="{217D295C-AD05-67AE-6369-75AEF4DB7E9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</p:spPr>
        </p:pic>
        <p:sp>
          <p:nvSpPr>
            <p:cNvPr id="31" name="Retângulo 30">
              <a:extLst>
                <a:ext uri="{FF2B5EF4-FFF2-40B4-BE49-F238E27FC236}">
                  <a16:creationId xmlns:a16="http://schemas.microsoft.com/office/drawing/2014/main" id="{A6A4D00F-9884-C802-F4DB-AFCC6CB6BD1C}"/>
                </a:ext>
              </a:extLst>
            </p:cNvPr>
            <p:cNvSpPr/>
            <p:nvPr/>
          </p:nvSpPr>
          <p:spPr>
            <a:xfrm>
              <a:off x="189186" y="1082566"/>
              <a:ext cx="7788166" cy="271166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</p:grpSp>
      <p:sp>
        <p:nvSpPr>
          <p:cNvPr id="25" name="Shape 15">
            <a:extLst>
              <a:ext uri="{FF2B5EF4-FFF2-40B4-BE49-F238E27FC236}">
                <a16:creationId xmlns:a16="http://schemas.microsoft.com/office/drawing/2014/main" id="{72BED95B-96C8-FB2D-AAEF-78C5918CC778}"/>
              </a:ext>
            </a:extLst>
          </p:cNvPr>
          <p:cNvSpPr/>
          <p:nvPr/>
        </p:nvSpPr>
        <p:spPr>
          <a:xfrm>
            <a:off x="0" y="6096000"/>
            <a:ext cx="12192000" cy="762000"/>
          </a:xfrm>
          <a:prstGeom prst="rect">
            <a:avLst/>
          </a:prstGeom>
          <a:solidFill>
            <a:srgbClr val="FF6B35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6" name="Shape 16">
            <a:extLst>
              <a:ext uri="{FF2B5EF4-FFF2-40B4-BE49-F238E27FC236}">
                <a16:creationId xmlns:a16="http://schemas.microsoft.com/office/drawing/2014/main" id="{68471E9A-6A90-9EA4-C5F3-D7E2F09B140B}"/>
              </a:ext>
            </a:extLst>
          </p:cNvPr>
          <p:cNvSpPr/>
          <p:nvPr/>
        </p:nvSpPr>
        <p:spPr>
          <a:xfrm>
            <a:off x="3657600" y="6191251"/>
            <a:ext cx="8534400" cy="666751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7" name="Shape 17">
            <a:extLst>
              <a:ext uri="{FF2B5EF4-FFF2-40B4-BE49-F238E27FC236}">
                <a16:creationId xmlns:a16="http://schemas.microsoft.com/office/drawing/2014/main" id="{F0C9EF01-3162-224B-5D6C-DBFF78F6F490}"/>
              </a:ext>
            </a:extLst>
          </p:cNvPr>
          <p:cNvSpPr/>
          <p:nvPr/>
        </p:nvSpPr>
        <p:spPr>
          <a:xfrm>
            <a:off x="0" y="6572251"/>
            <a:ext cx="12192000" cy="285751"/>
          </a:xfrm>
          <a:prstGeom prst="rect">
            <a:avLst/>
          </a:prstGeom>
          <a:solidFill>
            <a:srgbClr val="0A1E3D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8" name="Text 18">
            <a:extLst>
              <a:ext uri="{FF2B5EF4-FFF2-40B4-BE49-F238E27FC236}">
                <a16:creationId xmlns:a16="http://schemas.microsoft.com/office/drawing/2014/main" id="{47652ABA-40EF-A4CE-0106-16C0FC0C8487}"/>
              </a:ext>
            </a:extLst>
          </p:cNvPr>
          <p:cNvSpPr/>
          <p:nvPr/>
        </p:nvSpPr>
        <p:spPr>
          <a:xfrm>
            <a:off x="381000" y="6210644"/>
            <a:ext cx="1221488" cy="32316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21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UNYFLEX</a:t>
            </a:r>
            <a:endParaRPr lang="en-US" sz="2100" dirty="0"/>
          </a:p>
        </p:txBody>
      </p:sp>
      <p:sp>
        <p:nvSpPr>
          <p:cNvPr id="29" name="Shape 19">
            <a:extLst>
              <a:ext uri="{FF2B5EF4-FFF2-40B4-BE49-F238E27FC236}">
                <a16:creationId xmlns:a16="http://schemas.microsoft.com/office/drawing/2014/main" id="{0BDF4D09-0243-4324-51CB-4529E0BC6F9A}"/>
              </a:ext>
            </a:extLst>
          </p:cNvPr>
          <p:cNvSpPr/>
          <p:nvPr/>
        </p:nvSpPr>
        <p:spPr>
          <a:xfrm>
            <a:off x="11239501" y="6096001"/>
            <a:ext cx="571500" cy="5715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pic>
        <p:nvPicPr>
          <p:cNvPr id="30" name="Image 8" descr="preencoded.png">
            <a:extLst>
              <a:ext uri="{FF2B5EF4-FFF2-40B4-BE49-F238E27FC236}">
                <a16:creationId xmlns:a16="http://schemas.microsoft.com/office/drawing/2014/main" id="{D21666AA-6522-5F3B-750F-807085396F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82375" y="6238875"/>
            <a:ext cx="285751" cy="285751"/>
          </a:xfrm>
          <a:prstGeom prst="rect">
            <a:avLst/>
          </a:prstGeom>
        </p:spPr>
      </p:pic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F743DB0B-173D-4588-2137-CDBB9C3897D7}"/>
              </a:ext>
            </a:extLst>
          </p:cNvPr>
          <p:cNvSpPr/>
          <p:nvPr/>
        </p:nvSpPr>
        <p:spPr>
          <a:xfrm>
            <a:off x="2612037" y="1276659"/>
            <a:ext cx="6700600" cy="1948721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Text 0">
            <a:extLst>
              <a:ext uri="{FF2B5EF4-FFF2-40B4-BE49-F238E27FC236}">
                <a16:creationId xmlns:a16="http://schemas.microsoft.com/office/drawing/2014/main" id="{DD764252-6016-E5B9-5292-7015C95F5F86}"/>
              </a:ext>
            </a:extLst>
          </p:cNvPr>
          <p:cNvSpPr/>
          <p:nvPr/>
        </p:nvSpPr>
        <p:spPr>
          <a:xfrm>
            <a:off x="2879363" y="1259173"/>
            <a:ext cx="6433273" cy="196977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2800" b="1" dirty="0">
                <a:solidFill>
                  <a:schemeClr val="bg2">
                    <a:lumMod val="90000"/>
                  </a:schemeClr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PROMPT 2:</a:t>
            </a:r>
          </a:p>
          <a:p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“Analise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os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dados de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vendas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do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último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trimestre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.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Raciocine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passo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a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passo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para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identificar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o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que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causou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a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queda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. Levante as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hipóteses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,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incluindo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a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opção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‘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nenhuma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das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anteriores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’ e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distribua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a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probabilidade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de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cada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causa de forma a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somar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100%.”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C5D593F7-D4B0-3011-FD14-A72527A75648}"/>
              </a:ext>
            </a:extLst>
          </p:cNvPr>
          <p:cNvSpPr txBox="1"/>
          <p:nvPr/>
        </p:nvSpPr>
        <p:spPr>
          <a:xfrm>
            <a:off x="1948721" y="4107305"/>
            <a:ext cx="79597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Papel inventado não ajuda e pode gerar viés e pedir apenas “a causa principal” faz o modelo dar um palpite cego com falso excesso de confiança. A IA escolhe um caminho desconsiderando outras possibilidades.</a:t>
            </a:r>
          </a:p>
        </p:txBody>
      </p:sp>
    </p:spTree>
    <p:extLst>
      <p:ext uri="{BB962C8B-B14F-4D97-AF65-F5344CB8AC3E}">
        <p14:creationId xmlns:p14="http://schemas.microsoft.com/office/powerpoint/2010/main" val="374530977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05F262-0CBE-1CA0-881E-5D118AF1F7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Agrupar 31">
            <a:extLst>
              <a:ext uri="{FF2B5EF4-FFF2-40B4-BE49-F238E27FC236}">
                <a16:creationId xmlns:a16="http://schemas.microsoft.com/office/drawing/2014/main" id="{DF55BF3A-8864-8E20-964F-29592258662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9144000" cy="5143500"/>
          </a:xfrm>
        </p:grpSpPr>
        <p:pic>
          <p:nvPicPr>
            <p:cNvPr id="2" name="Image 0" descr="preencoded.png">
              <a:extLst>
                <a:ext uri="{FF2B5EF4-FFF2-40B4-BE49-F238E27FC236}">
                  <a16:creationId xmlns:a16="http://schemas.microsoft.com/office/drawing/2014/main" id="{4257D7FB-04E1-D0ED-59A1-FB0516FB1BE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</p:spPr>
        </p:pic>
        <p:sp>
          <p:nvSpPr>
            <p:cNvPr id="31" name="Retângulo 30">
              <a:extLst>
                <a:ext uri="{FF2B5EF4-FFF2-40B4-BE49-F238E27FC236}">
                  <a16:creationId xmlns:a16="http://schemas.microsoft.com/office/drawing/2014/main" id="{745705F3-0860-BAAD-0C02-3668E791C373}"/>
                </a:ext>
              </a:extLst>
            </p:cNvPr>
            <p:cNvSpPr/>
            <p:nvPr/>
          </p:nvSpPr>
          <p:spPr>
            <a:xfrm>
              <a:off x="189186" y="1082566"/>
              <a:ext cx="7788166" cy="271166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</p:grpSp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FC12F2C3-74AC-661B-AE70-BCA6F8C5B837}"/>
              </a:ext>
            </a:extLst>
          </p:cNvPr>
          <p:cNvSpPr/>
          <p:nvPr/>
        </p:nvSpPr>
        <p:spPr>
          <a:xfrm>
            <a:off x="2728210" y="824459"/>
            <a:ext cx="5651292" cy="1948721"/>
          </a:xfrm>
          <a:prstGeom prst="roundRect">
            <a:avLst/>
          </a:prstGeom>
          <a:solidFill>
            <a:srgbClr val="0A1E3D"/>
          </a:solidFill>
          <a:ln>
            <a:solidFill>
              <a:srgbClr val="0A1E3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Text 0">
            <a:extLst>
              <a:ext uri="{FF2B5EF4-FFF2-40B4-BE49-F238E27FC236}">
                <a16:creationId xmlns:a16="http://schemas.microsoft.com/office/drawing/2014/main" id="{41E5DCF6-8555-C241-81A9-E3654150AB51}"/>
              </a:ext>
            </a:extLst>
          </p:cNvPr>
          <p:cNvSpPr/>
          <p:nvPr/>
        </p:nvSpPr>
        <p:spPr>
          <a:xfrm>
            <a:off x="2995537" y="960861"/>
            <a:ext cx="5129134" cy="166199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2800" b="1" dirty="0">
                <a:solidFill>
                  <a:schemeClr val="bg2">
                    <a:lumMod val="90000"/>
                  </a:schemeClr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PROMPT 1:</a:t>
            </a:r>
          </a:p>
          <a:p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“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Nós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sempre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pedimos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para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checar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os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dados de custos duas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vezes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como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nosso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procedimento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padrão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,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então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revise o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seu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raciocínio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com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cuidado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.”</a:t>
            </a:r>
          </a:p>
        </p:txBody>
      </p:sp>
      <p:sp>
        <p:nvSpPr>
          <p:cNvPr id="25" name="Shape 15">
            <a:extLst>
              <a:ext uri="{FF2B5EF4-FFF2-40B4-BE49-F238E27FC236}">
                <a16:creationId xmlns:a16="http://schemas.microsoft.com/office/drawing/2014/main" id="{D91DB1D7-5636-17FD-5312-1A26F02F5989}"/>
              </a:ext>
            </a:extLst>
          </p:cNvPr>
          <p:cNvSpPr/>
          <p:nvPr/>
        </p:nvSpPr>
        <p:spPr>
          <a:xfrm>
            <a:off x="0" y="6096000"/>
            <a:ext cx="12192000" cy="762000"/>
          </a:xfrm>
          <a:prstGeom prst="rect">
            <a:avLst/>
          </a:prstGeom>
          <a:solidFill>
            <a:srgbClr val="FF6B35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6" name="Shape 16">
            <a:extLst>
              <a:ext uri="{FF2B5EF4-FFF2-40B4-BE49-F238E27FC236}">
                <a16:creationId xmlns:a16="http://schemas.microsoft.com/office/drawing/2014/main" id="{8A81CBE3-1FF5-44EF-DE2D-30A3034744CF}"/>
              </a:ext>
            </a:extLst>
          </p:cNvPr>
          <p:cNvSpPr/>
          <p:nvPr/>
        </p:nvSpPr>
        <p:spPr>
          <a:xfrm>
            <a:off x="3657600" y="6191251"/>
            <a:ext cx="8534400" cy="666751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7" name="Shape 17">
            <a:extLst>
              <a:ext uri="{FF2B5EF4-FFF2-40B4-BE49-F238E27FC236}">
                <a16:creationId xmlns:a16="http://schemas.microsoft.com/office/drawing/2014/main" id="{9FA5B52A-3DE2-826D-4426-0F83855EA894}"/>
              </a:ext>
            </a:extLst>
          </p:cNvPr>
          <p:cNvSpPr/>
          <p:nvPr/>
        </p:nvSpPr>
        <p:spPr>
          <a:xfrm>
            <a:off x="0" y="6572251"/>
            <a:ext cx="12192000" cy="285751"/>
          </a:xfrm>
          <a:prstGeom prst="rect">
            <a:avLst/>
          </a:prstGeom>
          <a:solidFill>
            <a:srgbClr val="0A1E3D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8" name="Text 18">
            <a:extLst>
              <a:ext uri="{FF2B5EF4-FFF2-40B4-BE49-F238E27FC236}">
                <a16:creationId xmlns:a16="http://schemas.microsoft.com/office/drawing/2014/main" id="{27B2F053-16DB-A863-1C83-A6AEB47F016B}"/>
              </a:ext>
            </a:extLst>
          </p:cNvPr>
          <p:cNvSpPr/>
          <p:nvPr/>
        </p:nvSpPr>
        <p:spPr>
          <a:xfrm>
            <a:off x="381000" y="6210644"/>
            <a:ext cx="1221488" cy="32316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21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UNYFLEX</a:t>
            </a:r>
            <a:endParaRPr lang="en-US" sz="2100" dirty="0"/>
          </a:p>
        </p:txBody>
      </p:sp>
      <p:sp>
        <p:nvSpPr>
          <p:cNvPr id="29" name="Shape 19">
            <a:extLst>
              <a:ext uri="{FF2B5EF4-FFF2-40B4-BE49-F238E27FC236}">
                <a16:creationId xmlns:a16="http://schemas.microsoft.com/office/drawing/2014/main" id="{B61331A6-C429-8F4A-C1FE-0C11F2DA3756}"/>
              </a:ext>
            </a:extLst>
          </p:cNvPr>
          <p:cNvSpPr/>
          <p:nvPr/>
        </p:nvSpPr>
        <p:spPr>
          <a:xfrm>
            <a:off x="11239501" y="6096001"/>
            <a:ext cx="571500" cy="5715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pic>
        <p:nvPicPr>
          <p:cNvPr id="30" name="Image 8" descr="preencoded.png">
            <a:extLst>
              <a:ext uri="{FF2B5EF4-FFF2-40B4-BE49-F238E27FC236}">
                <a16:creationId xmlns:a16="http://schemas.microsoft.com/office/drawing/2014/main" id="{25F2C9E3-1EF2-9161-076E-ADAD480307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82375" y="6238875"/>
            <a:ext cx="285751" cy="285751"/>
          </a:xfrm>
          <a:prstGeom prst="rect">
            <a:avLst/>
          </a:prstGeom>
        </p:spPr>
      </p:pic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7E9F1D2C-5893-C511-FA6B-56A26F65A5A1}"/>
              </a:ext>
            </a:extLst>
          </p:cNvPr>
          <p:cNvSpPr/>
          <p:nvPr/>
        </p:nvSpPr>
        <p:spPr>
          <a:xfrm>
            <a:off x="2745700" y="3330311"/>
            <a:ext cx="6700600" cy="1948721"/>
          </a:xfrm>
          <a:prstGeom prst="roundRect">
            <a:avLst/>
          </a:prstGeom>
          <a:solidFill>
            <a:srgbClr val="0A1E3D"/>
          </a:solidFill>
          <a:ln>
            <a:solidFill>
              <a:srgbClr val="0A1E3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Text 0">
            <a:extLst>
              <a:ext uri="{FF2B5EF4-FFF2-40B4-BE49-F238E27FC236}">
                <a16:creationId xmlns:a16="http://schemas.microsoft.com/office/drawing/2014/main" id="{84A34C3B-E3D0-E530-C8CD-9B33383FFEC4}"/>
              </a:ext>
            </a:extLst>
          </p:cNvPr>
          <p:cNvSpPr/>
          <p:nvPr/>
        </p:nvSpPr>
        <p:spPr>
          <a:xfrm>
            <a:off x="3013027" y="3620601"/>
            <a:ext cx="6081490" cy="1354217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2800" b="1" dirty="0">
                <a:solidFill>
                  <a:schemeClr val="bg2">
                    <a:lumMod val="90000"/>
                  </a:schemeClr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PROMPT 2:</a:t>
            </a:r>
          </a:p>
          <a:p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“A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sua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análise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não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faz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sentido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.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Você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errou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na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parte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de custos. Por favor,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pense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de novo e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conserte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.”</a:t>
            </a:r>
          </a:p>
        </p:txBody>
      </p:sp>
    </p:spTree>
    <p:extLst>
      <p:ext uri="{BB962C8B-B14F-4D97-AF65-F5344CB8AC3E}">
        <p14:creationId xmlns:p14="http://schemas.microsoft.com/office/powerpoint/2010/main" val="173115753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8D0013-64E2-DFF2-BF1E-72A707014D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Agrupar 31">
            <a:extLst>
              <a:ext uri="{FF2B5EF4-FFF2-40B4-BE49-F238E27FC236}">
                <a16:creationId xmlns:a16="http://schemas.microsoft.com/office/drawing/2014/main" id="{51EB19A9-4B68-9069-16A9-82B2E2703C79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9144000" cy="5143500"/>
          </a:xfrm>
        </p:grpSpPr>
        <p:pic>
          <p:nvPicPr>
            <p:cNvPr id="2" name="Image 0" descr="preencoded.png">
              <a:extLst>
                <a:ext uri="{FF2B5EF4-FFF2-40B4-BE49-F238E27FC236}">
                  <a16:creationId xmlns:a16="http://schemas.microsoft.com/office/drawing/2014/main" id="{3390B861-181C-57AD-62CE-076476CA73B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</p:spPr>
        </p:pic>
        <p:sp>
          <p:nvSpPr>
            <p:cNvPr id="31" name="Retângulo 30">
              <a:extLst>
                <a:ext uri="{FF2B5EF4-FFF2-40B4-BE49-F238E27FC236}">
                  <a16:creationId xmlns:a16="http://schemas.microsoft.com/office/drawing/2014/main" id="{B8F58C1C-0BBD-9EC9-9BE3-7AEBA0FE5F7B}"/>
                </a:ext>
              </a:extLst>
            </p:cNvPr>
            <p:cNvSpPr/>
            <p:nvPr/>
          </p:nvSpPr>
          <p:spPr>
            <a:xfrm>
              <a:off x="189186" y="1082566"/>
              <a:ext cx="7788166" cy="271166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</p:grpSp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EA604BFC-ED61-CEEA-0442-4598619DC858}"/>
              </a:ext>
            </a:extLst>
          </p:cNvPr>
          <p:cNvSpPr/>
          <p:nvPr/>
        </p:nvSpPr>
        <p:spPr>
          <a:xfrm>
            <a:off x="2728210" y="824459"/>
            <a:ext cx="5651292" cy="1948721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Text 0">
            <a:extLst>
              <a:ext uri="{FF2B5EF4-FFF2-40B4-BE49-F238E27FC236}">
                <a16:creationId xmlns:a16="http://schemas.microsoft.com/office/drawing/2014/main" id="{B34B3D28-31AD-27D2-8960-D84414C953A8}"/>
              </a:ext>
            </a:extLst>
          </p:cNvPr>
          <p:cNvSpPr/>
          <p:nvPr/>
        </p:nvSpPr>
        <p:spPr>
          <a:xfrm>
            <a:off x="2995537" y="960861"/>
            <a:ext cx="5129134" cy="166199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2800" b="1" dirty="0">
                <a:solidFill>
                  <a:schemeClr val="bg2">
                    <a:lumMod val="90000"/>
                  </a:schemeClr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PROMPT 1:</a:t>
            </a:r>
          </a:p>
          <a:p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“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Nós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sempre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pedimos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para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checar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os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dados de custos duas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vezes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como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nosso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procedimento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padrão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,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então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revise o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seu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raciocínio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com </a:t>
            </a:r>
            <a:r>
              <a:rPr lang="en-US" sz="2000" dirty="0" err="1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cuidado</a:t>
            </a:r>
            <a:r>
              <a:rPr lang="en-US" sz="2000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.”</a:t>
            </a:r>
          </a:p>
        </p:txBody>
      </p:sp>
      <p:sp>
        <p:nvSpPr>
          <p:cNvPr id="25" name="Shape 15">
            <a:extLst>
              <a:ext uri="{FF2B5EF4-FFF2-40B4-BE49-F238E27FC236}">
                <a16:creationId xmlns:a16="http://schemas.microsoft.com/office/drawing/2014/main" id="{3A130388-24DE-0069-07ED-2BB737249001}"/>
              </a:ext>
            </a:extLst>
          </p:cNvPr>
          <p:cNvSpPr/>
          <p:nvPr/>
        </p:nvSpPr>
        <p:spPr>
          <a:xfrm>
            <a:off x="0" y="6096000"/>
            <a:ext cx="12192000" cy="762000"/>
          </a:xfrm>
          <a:prstGeom prst="rect">
            <a:avLst/>
          </a:prstGeom>
          <a:solidFill>
            <a:srgbClr val="FF6B35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6" name="Shape 16">
            <a:extLst>
              <a:ext uri="{FF2B5EF4-FFF2-40B4-BE49-F238E27FC236}">
                <a16:creationId xmlns:a16="http://schemas.microsoft.com/office/drawing/2014/main" id="{00AE5570-392B-4B01-FC54-84AC08C21D91}"/>
              </a:ext>
            </a:extLst>
          </p:cNvPr>
          <p:cNvSpPr/>
          <p:nvPr/>
        </p:nvSpPr>
        <p:spPr>
          <a:xfrm>
            <a:off x="3657600" y="6191251"/>
            <a:ext cx="8534400" cy="666751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7" name="Shape 17">
            <a:extLst>
              <a:ext uri="{FF2B5EF4-FFF2-40B4-BE49-F238E27FC236}">
                <a16:creationId xmlns:a16="http://schemas.microsoft.com/office/drawing/2014/main" id="{EB7DBFB6-A59D-F292-EBBF-37058CCE3D05}"/>
              </a:ext>
            </a:extLst>
          </p:cNvPr>
          <p:cNvSpPr/>
          <p:nvPr/>
        </p:nvSpPr>
        <p:spPr>
          <a:xfrm>
            <a:off x="0" y="6572251"/>
            <a:ext cx="12192000" cy="285751"/>
          </a:xfrm>
          <a:prstGeom prst="rect">
            <a:avLst/>
          </a:prstGeom>
          <a:solidFill>
            <a:srgbClr val="0A1E3D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8" name="Text 18">
            <a:extLst>
              <a:ext uri="{FF2B5EF4-FFF2-40B4-BE49-F238E27FC236}">
                <a16:creationId xmlns:a16="http://schemas.microsoft.com/office/drawing/2014/main" id="{98A5693F-8C17-DA26-6AB3-21B0F75D2C0A}"/>
              </a:ext>
            </a:extLst>
          </p:cNvPr>
          <p:cNvSpPr/>
          <p:nvPr/>
        </p:nvSpPr>
        <p:spPr>
          <a:xfrm>
            <a:off x="381000" y="6210644"/>
            <a:ext cx="1221488" cy="32316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21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UNYFLEX</a:t>
            </a:r>
            <a:endParaRPr lang="en-US" sz="2100" dirty="0"/>
          </a:p>
        </p:txBody>
      </p:sp>
      <p:sp>
        <p:nvSpPr>
          <p:cNvPr id="29" name="Shape 19">
            <a:extLst>
              <a:ext uri="{FF2B5EF4-FFF2-40B4-BE49-F238E27FC236}">
                <a16:creationId xmlns:a16="http://schemas.microsoft.com/office/drawing/2014/main" id="{AB9C113C-F0DB-C4AE-3280-A7B4019EEB8D}"/>
              </a:ext>
            </a:extLst>
          </p:cNvPr>
          <p:cNvSpPr/>
          <p:nvPr/>
        </p:nvSpPr>
        <p:spPr>
          <a:xfrm>
            <a:off x="11239501" y="6096001"/>
            <a:ext cx="571500" cy="5715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pic>
        <p:nvPicPr>
          <p:cNvPr id="30" name="Image 8" descr="preencoded.png">
            <a:extLst>
              <a:ext uri="{FF2B5EF4-FFF2-40B4-BE49-F238E27FC236}">
                <a16:creationId xmlns:a16="http://schemas.microsoft.com/office/drawing/2014/main" id="{A8C201B2-A865-90DC-D803-1CD80F2B7D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82375" y="6238875"/>
            <a:ext cx="285751" cy="285751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877DF11C-C812-A595-06CD-73942CF28196}"/>
              </a:ext>
            </a:extLst>
          </p:cNvPr>
          <p:cNvSpPr txBox="1"/>
          <p:nvPr/>
        </p:nvSpPr>
        <p:spPr>
          <a:xfrm>
            <a:off x="1948721" y="4107305"/>
            <a:ext cx="79597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O modelo teme que você irá escolher outra IA, abandona a hipótese levantada, concorda com a sua resposta e busca uma resposta que posso te agradar, mesmo que equivocada.</a:t>
            </a:r>
          </a:p>
        </p:txBody>
      </p:sp>
    </p:spTree>
    <p:extLst>
      <p:ext uri="{BB962C8B-B14F-4D97-AF65-F5344CB8AC3E}">
        <p14:creationId xmlns:p14="http://schemas.microsoft.com/office/powerpoint/2010/main" val="185011437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7E8FFE-76A0-8B6F-3484-E8EE92D3CB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Agrupar 31">
            <a:extLst>
              <a:ext uri="{FF2B5EF4-FFF2-40B4-BE49-F238E27FC236}">
                <a16:creationId xmlns:a16="http://schemas.microsoft.com/office/drawing/2014/main" id="{4B5DB5F5-07B2-2554-E0C7-EA7F15C0066D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9144000" cy="5143500"/>
          </a:xfrm>
        </p:grpSpPr>
        <p:pic>
          <p:nvPicPr>
            <p:cNvPr id="2" name="Image 0" descr="preencoded.png">
              <a:extLst>
                <a:ext uri="{FF2B5EF4-FFF2-40B4-BE49-F238E27FC236}">
                  <a16:creationId xmlns:a16="http://schemas.microsoft.com/office/drawing/2014/main" id="{7BDEE240-0E30-B0E4-38BA-FF5A7532D9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</p:spPr>
        </p:pic>
        <p:sp>
          <p:nvSpPr>
            <p:cNvPr id="31" name="Retângulo 30">
              <a:extLst>
                <a:ext uri="{FF2B5EF4-FFF2-40B4-BE49-F238E27FC236}">
                  <a16:creationId xmlns:a16="http://schemas.microsoft.com/office/drawing/2014/main" id="{484A89A8-59F6-88A6-C8B3-C9114CE48C6A}"/>
                </a:ext>
              </a:extLst>
            </p:cNvPr>
            <p:cNvSpPr/>
            <p:nvPr/>
          </p:nvSpPr>
          <p:spPr>
            <a:xfrm>
              <a:off x="189186" y="1082566"/>
              <a:ext cx="7788166" cy="271166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</p:grpSp>
      <p:sp>
        <p:nvSpPr>
          <p:cNvPr id="3" name="Text 0">
            <a:extLst>
              <a:ext uri="{FF2B5EF4-FFF2-40B4-BE49-F238E27FC236}">
                <a16:creationId xmlns:a16="http://schemas.microsoft.com/office/drawing/2014/main" id="{BE4C0122-F448-6A02-E098-3BC2DF961BDA}"/>
              </a:ext>
            </a:extLst>
          </p:cNvPr>
          <p:cNvSpPr/>
          <p:nvPr/>
        </p:nvSpPr>
        <p:spPr>
          <a:xfrm>
            <a:off x="3445241" y="2124671"/>
            <a:ext cx="5129134" cy="92333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3000" b="1" dirty="0">
                <a:solidFill>
                  <a:srgbClr val="FF6B35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FERRAMENTAS</a:t>
            </a:r>
            <a:r>
              <a:rPr lang="en-US" sz="30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E EXEMPLOS PRÁTICOS</a:t>
            </a:r>
            <a:endParaRPr lang="en-US" sz="3000" dirty="0"/>
          </a:p>
        </p:txBody>
      </p:sp>
      <p:sp>
        <p:nvSpPr>
          <p:cNvPr id="25" name="Shape 15">
            <a:extLst>
              <a:ext uri="{FF2B5EF4-FFF2-40B4-BE49-F238E27FC236}">
                <a16:creationId xmlns:a16="http://schemas.microsoft.com/office/drawing/2014/main" id="{0C35649B-9376-9BF3-ABC6-C3EF9327AA74}"/>
              </a:ext>
            </a:extLst>
          </p:cNvPr>
          <p:cNvSpPr/>
          <p:nvPr/>
        </p:nvSpPr>
        <p:spPr>
          <a:xfrm>
            <a:off x="0" y="6096000"/>
            <a:ext cx="12192000" cy="762000"/>
          </a:xfrm>
          <a:prstGeom prst="rect">
            <a:avLst/>
          </a:prstGeom>
          <a:solidFill>
            <a:srgbClr val="FF6B35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6" name="Shape 16">
            <a:extLst>
              <a:ext uri="{FF2B5EF4-FFF2-40B4-BE49-F238E27FC236}">
                <a16:creationId xmlns:a16="http://schemas.microsoft.com/office/drawing/2014/main" id="{366C8FFC-7DBC-14A2-7A34-2A473854FF84}"/>
              </a:ext>
            </a:extLst>
          </p:cNvPr>
          <p:cNvSpPr/>
          <p:nvPr/>
        </p:nvSpPr>
        <p:spPr>
          <a:xfrm>
            <a:off x="3657600" y="6191251"/>
            <a:ext cx="8534400" cy="666751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7" name="Shape 17">
            <a:extLst>
              <a:ext uri="{FF2B5EF4-FFF2-40B4-BE49-F238E27FC236}">
                <a16:creationId xmlns:a16="http://schemas.microsoft.com/office/drawing/2014/main" id="{F71ED6DB-5464-B63D-7087-59002A95EBA8}"/>
              </a:ext>
            </a:extLst>
          </p:cNvPr>
          <p:cNvSpPr/>
          <p:nvPr/>
        </p:nvSpPr>
        <p:spPr>
          <a:xfrm>
            <a:off x="0" y="6572251"/>
            <a:ext cx="12192000" cy="285751"/>
          </a:xfrm>
          <a:prstGeom prst="rect">
            <a:avLst/>
          </a:prstGeom>
          <a:solidFill>
            <a:srgbClr val="0A1E3D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8" name="Text 18">
            <a:extLst>
              <a:ext uri="{FF2B5EF4-FFF2-40B4-BE49-F238E27FC236}">
                <a16:creationId xmlns:a16="http://schemas.microsoft.com/office/drawing/2014/main" id="{925613C4-274E-7E87-F41C-98FAB43C37AB}"/>
              </a:ext>
            </a:extLst>
          </p:cNvPr>
          <p:cNvSpPr/>
          <p:nvPr/>
        </p:nvSpPr>
        <p:spPr>
          <a:xfrm>
            <a:off x="381000" y="6210644"/>
            <a:ext cx="1221488" cy="32316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21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UNYFLEX</a:t>
            </a:r>
            <a:endParaRPr lang="en-US" sz="2100" dirty="0"/>
          </a:p>
        </p:txBody>
      </p:sp>
      <p:sp>
        <p:nvSpPr>
          <p:cNvPr id="29" name="Shape 19">
            <a:extLst>
              <a:ext uri="{FF2B5EF4-FFF2-40B4-BE49-F238E27FC236}">
                <a16:creationId xmlns:a16="http://schemas.microsoft.com/office/drawing/2014/main" id="{4BF14CB6-BAA4-F2FA-BF8D-DDECE509238A}"/>
              </a:ext>
            </a:extLst>
          </p:cNvPr>
          <p:cNvSpPr/>
          <p:nvPr/>
        </p:nvSpPr>
        <p:spPr>
          <a:xfrm>
            <a:off x="11239501" y="6096001"/>
            <a:ext cx="571500" cy="5715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pic>
        <p:nvPicPr>
          <p:cNvPr id="30" name="Image 8" descr="preencoded.png">
            <a:extLst>
              <a:ext uri="{FF2B5EF4-FFF2-40B4-BE49-F238E27FC236}">
                <a16:creationId xmlns:a16="http://schemas.microsoft.com/office/drawing/2014/main" id="{4EBF3F06-760A-50C5-3521-C1D4E6A5E2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82375" y="6238875"/>
            <a:ext cx="285751" cy="285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166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7255BA-7CDD-A968-89C2-74DFE57989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Agrupar 31">
            <a:extLst>
              <a:ext uri="{FF2B5EF4-FFF2-40B4-BE49-F238E27FC236}">
                <a16:creationId xmlns:a16="http://schemas.microsoft.com/office/drawing/2014/main" id="{D6B99AC5-86E8-51D5-35E2-72E93D92AB86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9144000" cy="5143500"/>
          </a:xfrm>
        </p:grpSpPr>
        <p:pic>
          <p:nvPicPr>
            <p:cNvPr id="2" name="Image 0" descr="preencoded.png">
              <a:extLst>
                <a:ext uri="{FF2B5EF4-FFF2-40B4-BE49-F238E27FC236}">
                  <a16:creationId xmlns:a16="http://schemas.microsoft.com/office/drawing/2014/main" id="{B27BE2D0-7467-9231-CDD3-7BE1D89ED62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</p:spPr>
        </p:pic>
        <p:sp>
          <p:nvSpPr>
            <p:cNvPr id="31" name="Retângulo 30">
              <a:extLst>
                <a:ext uri="{FF2B5EF4-FFF2-40B4-BE49-F238E27FC236}">
                  <a16:creationId xmlns:a16="http://schemas.microsoft.com/office/drawing/2014/main" id="{8FD65314-9932-629D-D163-8EABFCA09CA2}"/>
                </a:ext>
              </a:extLst>
            </p:cNvPr>
            <p:cNvSpPr/>
            <p:nvPr/>
          </p:nvSpPr>
          <p:spPr>
            <a:xfrm>
              <a:off x="189186" y="1082566"/>
              <a:ext cx="7788166" cy="271166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</p:grpSp>
      <p:sp>
        <p:nvSpPr>
          <p:cNvPr id="3" name="Text 0">
            <a:extLst>
              <a:ext uri="{FF2B5EF4-FFF2-40B4-BE49-F238E27FC236}">
                <a16:creationId xmlns:a16="http://schemas.microsoft.com/office/drawing/2014/main" id="{E83F13C3-0D6C-BCA7-EF59-8E53F4120240}"/>
              </a:ext>
            </a:extLst>
          </p:cNvPr>
          <p:cNvSpPr/>
          <p:nvPr/>
        </p:nvSpPr>
        <p:spPr>
          <a:xfrm>
            <a:off x="762001" y="531169"/>
            <a:ext cx="6410409" cy="46166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3000" b="1" dirty="0" err="1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Conceito</a:t>
            </a:r>
            <a:r>
              <a:rPr lang="en-US" sz="30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de </a:t>
            </a:r>
            <a:r>
              <a:rPr lang="en-US" sz="3000" b="1" dirty="0" err="1">
                <a:solidFill>
                  <a:srgbClr val="FF6B35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Inteligência</a:t>
            </a:r>
            <a:r>
              <a:rPr lang="en-US" sz="3000" b="1" dirty="0">
                <a:solidFill>
                  <a:srgbClr val="FF6B35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Artificial</a:t>
            </a:r>
            <a:endParaRPr lang="en-US" sz="3000" dirty="0">
              <a:solidFill>
                <a:srgbClr val="FF6B35"/>
              </a:solidFill>
            </a:endParaRPr>
          </a:p>
        </p:txBody>
      </p:sp>
      <p:sp>
        <p:nvSpPr>
          <p:cNvPr id="25" name="Shape 15">
            <a:extLst>
              <a:ext uri="{FF2B5EF4-FFF2-40B4-BE49-F238E27FC236}">
                <a16:creationId xmlns:a16="http://schemas.microsoft.com/office/drawing/2014/main" id="{118280D2-627C-E454-9C93-C6FE60D11594}"/>
              </a:ext>
            </a:extLst>
          </p:cNvPr>
          <p:cNvSpPr/>
          <p:nvPr/>
        </p:nvSpPr>
        <p:spPr>
          <a:xfrm>
            <a:off x="0" y="6096000"/>
            <a:ext cx="12192000" cy="762000"/>
          </a:xfrm>
          <a:prstGeom prst="rect">
            <a:avLst/>
          </a:prstGeom>
          <a:solidFill>
            <a:srgbClr val="FF6B35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6" name="Shape 16">
            <a:extLst>
              <a:ext uri="{FF2B5EF4-FFF2-40B4-BE49-F238E27FC236}">
                <a16:creationId xmlns:a16="http://schemas.microsoft.com/office/drawing/2014/main" id="{4B0B1747-6B20-A8BA-E9D7-A993C6D56B1C}"/>
              </a:ext>
            </a:extLst>
          </p:cNvPr>
          <p:cNvSpPr/>
          <p:nvPr/>
        </p:nvSpPr>
        <p:spPr>
          <a:xfrm>
            <a:off x="3657600" y="6191251"/>
            <a:ext cx="8534400" cy="666751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7" name="Shape 17">
            <a:extLst>
              <a:ext uri="{FF2B5EF4-FFF2-40B4-BE49-F238E27FC236}">
                <a16:creationId xmlns:a16="http://schemas.microsoft.com/office/drawing/2014/main" id="{D4F2514B-489B-DCAD-87BA-F4A601BC601F}"/>
              </a:ext>
            </a:extLst>
          </p:cNvPr>
          <p:cNvSpPr/>
          <p:nvPr/>
        </p:nvSpPr>
        <p:spPr>
          <a:xfrm>
            <a:off x="0" y="6572251"/>
            <a:ext cx="12192000" cy="285751"/>
          </a:xfrm>
          <a:prstGeom prst="rect">
            <a:avLst/>
          </a:prstGeom>
          <a:solidFill>
            <a:srgbClr val="0A1E3D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8" name="Text 18">
            <a:extLst>
              <a:ext uri="{FF2B5EF4-FFF2-40B4-BE49-F238E27FC236}">
                <a16:creationId xmlns:a16="http://schemas.microsoft.com/office/drawing/2014/main" id="{C7F6E86C-5C35-6BA5-00EE-236E3807A48C}"/>
              </a:ext>
            </a:extLst>
          </p:cNvPr>
          <p:cNvSpPr/>
          <p:nvPr/>
        </p:nvSpPr>
        <p:spPr>
          <a:xfrm>
            <a:off x="381000" y="6210644"/>
            <a:ext cx="1221488" cy="32316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21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UNYFLEX</a:t>
            </a:r>
            <a:endParaRPr lang="en-US" sz="2100" dirty="0"/>
          </a:p>
        </p:txBody>
      </p:sp>
      <p:sp>
        <p:nvSpPr>
          <p:cNvPr id="29" name="Shape 19">
            <a:extLst>
              <a:ext uri="{FF2B5EF4-FFF2-40B4-BE49-F238E27FC236}">
                <a16:creationId xmlns:a16="http://schemas.microsoft.com/office/drawing/2014/main" id="{C98FEC63-0FD0-B83D-2957-7E3853250542}"/>
              </a:ext>
            </a:extLst>
          </p:cNvPr>
          <p:cNvSpPr/>
          <p:nvPr/>
        </p:nvSpPr>
        <p:spPr>
          <a:xfrm>
            <a:off x="11239501" y="6096001"/>
            <a:ext cx="571500" cy="5715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pic>
        <p:nvPicPr>
          <p:cNvPr id="30" name="Image 8" descr="preencoded.png">
            <a:extLst>
              <a:ext uri="{FF2B5EF4-FFF2-40B4-BE49-F238E27FC236}">
                <a16:creationId xmlns:a16="http://schemas.microsoft.com/office/drawing/2014/main" id="{2E6D345E-96AA-CEFC-82DC-585DCAE4B5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82375" y="6238875"/>
            <a:ext cx="285751" cy="285751"/>
          </a:xfrm>
          <a:prstGeom prst="rect">
            <a:avLst/>
          </a:prstGeom>
        </p:spPr>
      </p:pic>
      <p:sp>
        <p:nvSpPr>
          <p:cNvPr id="33" name="CaixaDeTexto 32">
            <a:extLst>
              <a:ext uri="{FF2B5EF4-FFF2-40B4-BE49-F238E27FC236}">
                <a16:creationId xmlns:a16="http://schemas.microsoft.com/office/drawing/2014/main" id="{2ED22B4F-D0F1-B7A3-2518-8FCD053032E3}"/>
              </a:ext>
            </a:extLst>
          </p:cNvPr>
          <p:cNvSpPr txBox="1"/>
          <p:nvPr/>
        </p:nvSpPr>
        <p:spPr>
          <a:xfrm>
            <a:off x="762001" y="1518372"/>
            <a:ext cx="9187793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IA é um </a:t>
            </a:r>
            <a:r>
              <a:rPr lang="pt-BR" sz="22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campo da ciência da computação</a:t>
            </a:r>
            <a:r>
              <a:rPr lang="pt-BR" sz="2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que busca criar máquinas capazes de </a:t>
            </a:r>
            <a:r>
              <a:rPr lang="pt-BR" sz="2200" b="1" dirty="0">
                <a:solidFill>
                  <a:srgbClr val="FF6B35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imitar habilidades cognitivas humanas</a:t>
            </a:r>
            <a:r>
              <a:rPr lang="pt-BR" sz="2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</a:t>
            </a:r>
          </a:p>
          <a:p>
            <a:endParaRPr lang="pt-BR" sz="22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r>
              <a:rPr lang="pt-BR" sz="2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 objetivo é desenvolver </a:t>
            </a:r>
            <a:r>
              <a:rPr lang="pt-BR" sz="22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sistemas que realizem tarefas que exigem </a:t>
            </a:r>
            <a:r>
              <a:rPr lang="pt-BR" sz="2200" b="1" dirty="0">
                <a:solidFill>
                  <a:srgbClr val="FF6B35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inteligência humana</a:t>
            </a:r>
            <a:r>
              <a:rPr lang="pt-BR" sz="2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, como reconhecimento de voz e imagem, aprendizado, resolução de problemas, tarefas operacionais, etc.</a:t>
            </a:r>
          </a:p>
          <a:p>
            <a:endParaRPr lang="pt-BR" sz="22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endParaRPr lang="pt-BR" sz="22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r>
              <a:rPr lang="pt-BR" sz="22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Processamento de Linguagem Natural (NLP)</a:t>
            </a:r>
            <a:r>
              <a:rPr lang="pt-BR" sz="2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: Capacidade de entender, interpretar e gerar a linguagem humana de forma útil. Transforma texto não estruturado em dados que o computador pode processar.</a:t>
            </a:r>
          </a:p>
          <a:p>
            <a:endParaRPr lang="pt-BR" sz="22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70950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A57134-3C32-DA6A-9A96-EEAED80B66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2">
            <a:extLst>
              <a:ext uri="{FF2B5EF4-FFF2-40B4-BE49-F238E27FC236}">
                <a16:creationId xmlns:a16="http://schemas.microsoft.com/office/drawing/2014/main" id="{EEE4F24F-5309-3A53-2F9B-02BB3F34F400}"/>
              </a:ext>
            </a:extLst>
          </p:cNvPr>
          <p:cNvSpPr/>
          <p:nvPr/>
        </p:nvSpPr>
        <p:spPr>
          <a:xfrm>
            <a:off x="0" y="6096000"/>
            <a:ext cx="12192000" cy="762000"/>
          </a:xfrm>
          <a:prstGeom prst="rect">
            <a:avLst/>
          </a:prstGeom>
          <a:solidFill>
            <a:srgbClr val="FF6B35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16" name="Shape 13">
            <a:extLst>
              <a:ext uri="{FF2B5EF4-FFF2-40B4-BE49-F238E27FC236}">
                <a16:creationId xmlns:a16="http://schemas.microsoft.com/office/drawing/2014/main" id="{C972F8D2-D36A-1AAE-4E4F-6B3B511CEFA0}"/>
              </a:ext>
            </a:extLst>
          </p:cNvPr>
          <p:cNvSpPr/>
          <p:nvPr/>
        </p:nvSpPr>
        <p:spPr>
          <a:xfrm>
            <a:off x="3657600" y="6191251"/>
            <a:ext cx="8534400" cy="666751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17" name="Shape 14">
            <a:extLst>
              <a:ext uri="{FF2B5EF4-FFF2-40B4-BE49-F238E27FC236}">
                <a16:creationId xmlns:a16="http://schemas.microsoft.com/office/drawing/2014/main" id="{F139AC40-B574-5D1D-93D0-60E75DADFE68}"/>
              </a:ext>
            </a:extLst>
          </p:cNvPr>
          <p:cNvSpPr/>
          <p:nvPr/>
        </p:nvSpPr>
        <p:spPr>
          <a:xfrm>
            <a:off x="0" y="6572251"/>
            <a:ext cx="12192000" cy="285751"/>
          </a:xfrm>
          <a:prstGeom prst="rect">
            <a:avLst/>
          </a:prstGeom>
          <a:solidFill>
            <a:srgbClr val="0A1E3D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18" name="Text 15">
            <a:extLst>
              <a:ext uri="{FF2B5EF4-FFF2-40B4-BE49-F238E27FC236}">
                <a16:creationId xmlns:a16="http://schemas.microsoft.com/office/drawing/2014/main" id="{F586B3DE-E10F-9AF9-D982-7CDBBFE18C47}"/>
              </a:ext>
            </a:extLst>
          </p:cNvPr>
          <p:cNvSpPr/>
          <p:nvPr/>
        </p:nvSpPr>
        <p:spPr>
          <a:xfrm>
            <a:off x="381000" y="6210644"/>
            <a:ext cx="1221488" cy="32316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21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UNYFLEX</a:t>
            </a:r>
            <a:endParaRPr lang="en-US" sz="2100" dirty="0"/>
          </a:p>
        </p:txBody>
      </p:sp>
      <p:sp>
        <p:nvSpPr>
          <p:cNvPr id="19" name="Shape 16">
            <a:extLst>
              <a:ext uri="{FF2B5EF4-FFF2-40B4-BE49-F238E27FC236}">
                <a16:creationId xmlns:a16="http://schemas.microsoft.com/office/drawing/2014/main" id="{9B2FF236-DEA7-699C-D38F-FA134E6ACC6B}"/>
              </a:ext>
            </a:extLst>
          </p:cNvPr>
          <p:cNvSpPr/>
          <p:nvPr/>
        </p:nvSpPr>
        <p:spPr>
          <a:xfrm>
            <a:off x="11239501" y="6096001"/>
            <a:ext cx="571500" cy="5715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pic>
        <p:nvPicPr>
          <p:cNvPr id="20" name="Image 1" descr="preencoded.png">
            <a:extLst>
              <a:ext uri="{FF2B5EF4-FFF2-40B4-BE49-F238E27FC236}">
                <a16:creationId xmlns:a16="http://schemas.microsoft.com/office/drawing/2014/main" id="{365B63CB-B6C4-AACB-60F9-AB4BBAEA5B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82375" y="6238875"/>
            <a:ext cx="285751" cy="285751"/>
          </a:xfrm>
          <a:prstGeom prst="rect">
            <a:avLst/>
          </a:prstGeom>
        </p:spPr>
      </p:pic>
      <p:sp>
        <p:nvSpPr>
          <p:cNvPr id="22" name="Text 2">
            <a:extLst>
              <a:ext uri="{FF2B5EF4-FFF2-40B4-BE49-F238E27FC236}">
                <a16:creationId xmlns:a16="http://schemas.microsoft.com/office/drawing/2014/main" id="{D2B49F72-3AFB-422E-916E-19DB273117A6}"/>
              </a:ext>
            </a:extLst>
          </p:cNvPr>
          <p:cNvSpPr/>
          <p:nvPr/>
        </p:nvSpPr>
        <p:spPr>
          <a:xfrm>
            <a:off x="152473" y="399658"/>
            <a:ext cx="3391954" cy="369332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sz="2400" b="1" dirty="0" err="1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Personalizando</a:t>
            </a:r>
            <a:r>
              <a:rPr lang="en-US" sz="24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2400" b="1" dirty="0" err="1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sua</a:t>
            </a:r>
            <a:r>
              <a:rPr lang="en-US" sz="24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IA</a:t>
            </a:r>
            <a:endParaRPr lang="en-US" sz="2400"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F2EEE760-1F5A-1305-A88A-1CDF9F00E0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18182"/>
            <a:ext cx="7154273" cy="6220693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79BE7BD9-972A-6F32-5A4D-4C59D5F9FF04}"/>
              </a:ext>
            </a:extLst>
          </p:cNvPr>
          <p:cNvSpPr txBox="1"/>
          <p:nvPr/>
        </p:nvSpPr>
        <p:spPr>
          <a:xfrm>
            <a:off x="381000" y="1245241"/>
            <a:ext cx="305025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i="1" dirty="0"/>
              <a:t>“em TODAS as suas respostas, você NUNCA deve concordar automaticamente com o que eu digo ou com o que está escrito no texto. Em vez disso, faça uma analise de forma independente, critique quando necessário, apresente contra-argumentos fundamentados e mantenha uma postura neutra ou até discordante se a lógica assim exigir. Seja direto e honesto e sempre questione minhas decisões quando houver fragilidades.”</a:t>
            </a:r>
          </a:p>
        </p:txBody>
      </p:sp>
    </p:spTree>
    <p:extLst>
      <p:ext uri="{BB962C8B-B14F-4D97-AF65-F5344CB8AC3E}">
        <p14:creationId xmlns:p14="http://schemas.microsoft.com/office/powerpoint/2010/main" val="191796946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9C2CEF-8C48-CA96-4CE3-846A27C9CD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2">
            <a:extLst>
              <a:ext uri="{FF2B5EF4-FFF2-40B4-BE49-F238E27FC236}">
                <a16:creationId xmlns:a16="http://schemas.microsoft.com/office/drawing/2014/main" id="{2E8787CB-8555-F7B6-99E8-E61E2E302A3C}"/>
              </a:ext>
            </a:extLst>
          </p:cNvPr>
          <p:cNvSpPr/>
          <p:nvPr/>
        </p:nvSpPr>
        <p:spPr>
          <a:xfrm>
            <a:off x="0" y="6096000"/>
            <a:ext cx="12192000" cy="762000"/>
          </a:xfrm>
          <a:prstGeom prst="rect">
            <a:avLst/>
          </a:prstGeom>
          <a:solidFill>
            <a:srgbClr val="FF6B35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16" name="Shape 13">
            <a:extLst>
              <a:ext uri="{FF2B5EF4-FFF2-40B4-BE49-F238E27FC236}">
                <a16:creationId xmlns:a16="http://schemas.microsoft.com/office/drawing/2014/main" id="{4CACA948-AFFC-996D-CDF7-CDB6A9AE7F25}"/>
              </a:ext>
            </a:extLst>
          </p:cNvPr>
          <p:cNvSpPr/>
          <p:nvPr/>
        </p:nvSpPr>
        <p:spPr>
          <a:xfrm>
            <a:off x="3657600" y="6191251"/>
            <a:ext cx="8534400" cy="666751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17" name="Shape 14">
            <a:extLst>
              <a:ext uri="{FF2B5EF4-FFF2-40B4-BE49-F238E27FC236}">
                <a16:creationId xmlns:a16="http://schemas.microsoft.com/office/drawing/2014/main" id="{256BF53E-7A67-BC51-4C3F-EC0AA46611E5}"/>
              </a:ext>
            </a:extLst>
          </p:cNvPr>
          <p:cNvSpPr/>
          <p:nvPr/>
        </p:nvSpPr>
        <p:spPr>
          <a:xfrm>
            <a:off x="0" y="6572251"/>
            <a:ext cx="12192000" cy="285751"/>
          </a:xfrm>
          <a:prstGeom prst="rect">
            <a:avLst/>
          </a:prstGeom>
          <a:solidFill>
            <a:srgbClr val="0A1E3D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18" name="Text 15">
            <a:extLst>
              <a:ext uri="{FF2B5EF4-FFF2-40B4-BE49-F238E27FC236}">
                <a16:creationId xmlns:a16="http://schemas.microsoft.com/office/drawing/2014/main" id="{313B980F-7CAF-DA69-7639-84D089461239}"/>
              </a:ext>
            </a:extLst>
          </p:cNvPr>
          <p:cNvSpPr/>
          <p:nvPr/>
        </p:nvSpPr>
        <p:spPr>
          <a:xfrm>
            <a:off x="381000" y="6210644"/>
            <a:ext cx="1221488" cy="32316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21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UNYFLEX</a:t>
            </a:r>
            <a:endParaRPr lang="en-US" sz="2100" dirty="0"/>
          </a:p>
        </p:txBody>
      </p:sp>
      <p:sp>
        <p:nvSpPr>
          <p:cNvPr id="19" name="Shape 16">
            <a:extLst>
              <a:ext uri="{FF2B5EF4-FFF2-40B4-BE49-F238E27FC236}">
                <a16:creationId xmlns:a16="http://schemas.microsoft.com/office/drawing/2014/main" id="{C5EFAED0-0161-47B6-16BB-154E1F93853D}"/>
              </a:ext>
            </a:extLst>
          </p:cNvPr>
          <p:cNvSpPr/>
          <p:nvPr/>
        </p:nvSpPr>
        <p:spPr>
          <a:xfrm>
            <a:off x="11239501" y="6096001"/>
            <a:ext cx="571500" cy="5715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pic>
        <p:nvPicPr>
          <p:cNvPr id="20" name="Image 1" descr="preencoded.png">
            <a:extLst>
              <a:ext uri="{FF2B5EF4-FFF2-40B4-BE49-F238E27FC236}">
                <a16:creationId xmlns:a16="http://schemas.microsoft.com/office/drawing/2014/main" id="{7DA891C5-D9F8-CA3E-1085-DC2518F1A1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82375" y="6238875"/>
            <a:ext cx="285751" cy="285751"/>
          </a:xfrm>
          <a:prstGeom prst="rect">
            <a:avLst/>
          </a:prstGeom>
        </p:spPr>
      </p:pic>
      <p:sp>
        <p:nvSpPr>
          <p:cNvPr id="22" name="Text 2">
            <a:extLst>
              <a:ext uri="{FF2B5EF4-FFF2-40B4-BE49-F238E27FC236}">
                <a16:creationId xmlns:a16="http://schemas.microsoft.com/office/drawing/2014/main" id="{9AAC2E4D-1827-5FCE-E68D-053E113070CB}"/>
              </a:ext>
            </a:extLst>
          </p:cNvPr>
          <p:cNvSpPr/>
          <p:nvPr/>
        </p:nvSpPr>
        <p:spPr>
          <a:xfrm>
            <a:off x="152473" y="399658"/>
            <a:ext cx="3391954" cy="369332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sz="2400" b="1" dirty="0" err="1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Personalizando</a:t>
            </a:r>
            <a:r>
              <a:rPr lang="en-US" sz="24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2400" b="1" dirty="0" err="1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sua</a:t>
            </a:r>
            <a:r>
              <a:rPr lang="en-US" sz="24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IA</a:t>
            </a:r>
            <a:endParaRPr lang="en-US" sz="2400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513624F9-8A1D-C62A-6339-BC722A7802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994"/>
            <a:ext cx="5792537" cy="6088004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637C804D-D255-BEFE-B69C-75B44077AFB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382" y="7994"/>
            <a:ext cx="6206145" cy="6024797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63FA84CD-564A-A876-A208-23B6FD75B101}"/>
              </a:ext>
            </a:extLst>
          </p:cNvPr>
          <p:cNvSpPr/>
          <p:nvPr/>
        </p:nvSpPr>
        <p:spPr>
          <a:xfrm>
            <a:off x="152473" y="3072984"/>
            <a:ext cx="5680909" cy="100434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A1D59457-A202-08C4-E6F9-C8BEE0CCC0D9}"/>
              </a:ext>
            </a:extLst>
          </p:cNvPr>
          <p:cNvSpPr/>
          <p:nvPr/>
        </p:nvSpPr>
        <p:spPr>
          <a:xfrm>
            <a:off x="6076083" y="527159"/>
            <a:ext cx="5680909" cy="77698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898944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EA1A9E-B3DF-07C6-C779-600FBE1667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Agrupar 31">
            <a:extLst>
              <a:ext uri="{FF2B5EF4-FFF2-40B4-BE49-F238E27FC236}">
                <a16:creationId xmlns:a16="http://schemas.microsoft.com/office/drawing/2014/main" id="{5DAC83DB-49F6-6CD6-94C4-2A0D1034E16A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9144000" cy="5143500"/>
          </a:xfrm>
        </p:grpSpPr>
        <p:pic>
          <p:nvPicPr>
            <p:cNvPr id="2" name="Image 0" descr="preencoded.png">
              <a:extLst>
                <a:ext uri="{FF2B5EF4-FFF2-40B4-BE49-F238E27FC236}">
                  <a16:creationId xmlns:a16="http://schemas.microsoft.com/office/drawing/2014/main" id="{8EEB9B1D-9156-839B-F968-95BBDF1D75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</p:spPr>
        </p:pic>
        <p:sp>
          <p:nvSpPr>
            <p:cNvPr id="31" name="Retângulo 30">
              <a:extLst>
                <a:ext uri="{FF2B5EF4-FFF2-40B4-BE49-F238E27FC236}">
                  <a16:creationId xmlns:a16="http://schemas.microsoft.com/office/drawing/2014/main" id="{1EC36807-DF48-53A1-F032-38E7068343CC}"/>
                </a:ext>
              </a:extLst>
            </p:cNvPr>
            <p:cNvSpPr/>
            <p:nvPr/>
          </p:nvSpPr>
          <p:spPr>
            <a:xfrm>
              <a:off x="189186" y="1082566"/>
              <a:ext cx="7788166" cy="271166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</p:grpSp>
      <p:sp>
        <p:nvSpPr>
          <p:cNvPr id="3" name="Text 0">
            <a:extLst>
              <a:ext uri="{FF2B5EF4-FFF2-40B4-BE49-F238E27FC236}">
                <a16:creationId xmlns:a16="http://schemas.microsoft.com/office/drawing/2014/main" id="{684E2302-086A-D547-36B1-E3A9E8F9DC7B}"/>
              </a:ext>
            </a:extLst>
          </p:cNvPr>
          <p:cNvSpPr/>
          <p:nvPr/>
        </p:nvSpPr>
        <p:spPr>
          <a:xfrm>
            <a:off x="821963" y="703298"/>
            <a:ext cx="5129134" cy="461665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3000" b="1" dirty="0">
                <a:solidFill>
                  <a:srgbClr val="FF6B35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Grandes LLMs</a:t>
            </a:r>
            <a:endParaRPr lang="en-US" sz="3000" dirty="0"/>
          </a:p>
        </p:txBody>
      </p:sp>
      <p:sp>
        <p:nvSpPr>
          <p:cNvPr id="25" name="Shape 15">
            <a:extLst>
              <a:ext uri="{FF2B5EF4-FFF2-40B4-BE49-F238E27FC236}">
                <a16:creationId xmlns:a16="http://schemas.microsoft.com/office/drawing/2014/main" id="{FFC3F992-B0FE-BFD2-407E-40B6C9F65605}"/>
              </a:ext>
            </a:extLst>
          </p:cNvPr>
          <p:cNvSpPr/>
          <p:nvPr/>
        </p:nvSpPr>
        <p:spPr>
          <a:xfrm>
            <a:off x="0" y="6096000"/>
            <a:ext cx="12192000" cy="762000"/>
          </a:xfrm>
          <a:prstGeom prst="rect">
            <a:avLst/>
          </a:prstGeom>
          <a:solidFill>
            <a:srgbClr val="FF6B35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6" name="Shape 16">
            <a:extLst>
              <a:ext uri="{FF2B5EF4-FFF2-40B4-BE49-F238E27FC236}">
                <a16:creationId xmlns:a16="http://schemas.microsoft.com/office/drawing/2014/main" id="{6B2CCD3D-6FF2-5F4F-6696-08A9E4759698}"/>
              </a:ext>
            </a:extLst>
          </p:cNvPr>
          <p:cNvSpPr/>
          <p:nvPr/>
        </p:nvSpPr>
        <p:spPr>
          <a:xfrm>
            <a:off x="3657600" y="6191251"/>
            <a:ext cx="8534400" cy="666751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7" name="Shape 17">
            <a:extLst>
              <a:ext uri="{FF2B5EF4-FFF2-40B4-BE49-F238E27FC236}">
                <a16:creationId xmlns:a16="http://schemas.microsoft.com/office/drawing/2014/main" id="{FFD561A1-62E0-BC1F-1F6D-39F58D1A838F}"/>
              </a:ext>
            </a:extLst>
          </p:cNvPr>
          <p:cNvSpPr/>
          <p:nvPr/>
        </p:nvSpPr>
        <p:spPr>
          <a:xfrm>
            <a:off x="0" y="6572251"/>
            <a:ext cx="12192000" cy="285751"/>
          </a:xfrm>
          <a:prstGeom prst="rect">
            <a:avLst/>
          </a:prstGeom>
          <a:solidFill>
            <a:srgbClr val="0A1E3D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8" name="Text 18">
            <a:extLst>
              <a:ext uri="{FF2B5EF4-FFF2-40B4-BE49-F238E27FC236}">
                <a16:creationId xmlns:a16="http://schemas.microsoft.com/office/drawing/2014/main" id="{516FA9A2-5FF0-7956-10BA-FAF76BB67DA2}"/>
              </a:ext>
            </a:extLst>
          </p:cNvPr>
          <p:cNvSpPr/>
          <p:nvPr/>
        </p:nvSpPr>
        <p:spPr>
          <a:xfrm>
            <a:off x="381000" y="6210644"/>
            <a:ext cx="1221488" cy="32316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21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UNYFLEX</a:t>
            </a:r>
            <a:endParaRPr lang="en-US" sz="2100" dirty="0"/>
          </a:p>
        </p:txBody>
      </p:sp>
      <p:sp>
        <p:nvSpPr>
          <p:cNvPr id="29" name="Shape 19">
            <a:extLst>
              <a:ext uri="{FF2B5EF4-FFF2-40B4-BE49-F238E27FC236}">
                <a16:creationId xmlns:a16="http://schemas.microsoft.com/office/drawing/2014/main" id="{679D1C2B-890C-9FF5-9714-C4EE2E922EBB}"/>
              </a:ext>
            </a:extLst>
          </p:cNvPr>
          <p:cNvSpPr/>
          <p:nvPr/>
        </p:nvSpPr>
        <p:spPr>
          <a:xfrm>
            <a:off x="11239501" y="6096001"/>
            <a:ext cx="571500" cy="5715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pic>
        <p:nvPicPr>
          <p:cNvPr id="30" name="Image 8" descr="preencoded.png">
            <a:extLst>
              <a:ext uri="{FF2B5EF4-FFF2-40B4-BE49-F238E27FC236}">
                <a16:creationId xmlns:a16="http://schemas.microsoft.com/office/drawing/2014/main" id="{01C8E089-B8F0-5A6D-C4FC-1B7590C9E4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82375" y="6238875"/>
            <a:ext cx="285751" cy="285751"/>
          </a:xfrm>
          <a:prstGeom prst="rect">
            <a:avLst/>
          </a:prstGeom>
        </p:spPr>
      </p:pic>
      <p:pic>
        <p:nvPicPr>
          <p:cNvPr id="1026" name="Picture 2" descr="Google Gemini">
            <a:extLst>
              <a:ext uri="{FF2B5EF4-FFF2-40B4-BE49-F238E27FC236}">
                <a16:creationId xmlns:a16="http://schemas.microsoft.com/office/drawing/2014/main" id="{11B0132D-6A29-0F52-37DC-CCA8FCE96D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980" y="1801120"/>
            <a:ext cx="2837015" cy="1595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2BC0F363-908F-3A4F-0FEB-2DDBC52D796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21095" y="1943415"/>
            <a:ext cx="2567622" cy="1350676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6F704B95-D18C-7CC5-0956-91A371AB116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83479" y="2359384"/>
            <a:ext cx="2321758" cy="498000"/>
          </a:xfrm>
          <a:prstGeom prst="rect">
            <a:avLst/>
          </a:prstGeom>
        </p:spPr>
      </p:pic>
      <p:pic>
        <p:nvPicPr>
          <p:cNvPr id="1038" name="Picture 14" descr="Grok apologizes for creating image of young girls in “sexualized attire” |  Malwarebytes">
            <a:extLst>
              <a:ext uri="{FF2B5EF4-FFF2-40B4-BE49-F238E27FC236}">
                <a16:creationId xmlns:a16="http://schemas.microsoft.com/office/drawing/2014/main" id="{6143AC5A-75A5-ADCA-C553-B0BE343EEB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374" y="3791481"/>
            <a:ext cx="2322226" cy="1306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9018041B-0B57-7125-13CB-C5375A3BEAD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83479" y="3803551"/>
            <a:ext cx="2701354" cy="1350677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A8E7E092-3472-A36D-88B5-2F1AFEDB450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10812" y="3695701"/>
            <a:ext cx="2857500" cy="1504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43641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5328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62000" y="445710"/>
            <a:ext cx="3430426" cy="5539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36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Assistentes de </a:t>
            </a:r>
            <a:endParaRPr lang="en-US" sz="3600" dirty="0"/>
          </a:p>
        </p:txBody>
      </p:sp>
      <p:sp>
        <p:nvSpPr>
          <p:cNvPr id="4" name="Text 1"/>
          <p:cNvSpPr/>
          <p:nvPr/>
        </p:nvSpPr>
        <p:spPr>
          <a:xfrm>
            <a:off x="4221659" y="445710"/>
            <a:ext cx="498534" cy="5539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3600" b="1" dirty="0">
                <a:solidFill>
                  <a:srgbClr val="FF6B35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IA</a:t>
            </a:r>
            <a:endParaRPr lang="en-US" sz="3600" dirty="0"/>
          </a:p>
        </p:txBody>
      </p:sp>
      <p:sp>
        <p:nvSpPr>
          <p:cNvPr id="5" name="Shape 2"/>
          <p:cNvSpPr/>
          <p:nvPr/>
        </p:nvSpPr>
        <p:spPr>
          <a:xfrm>
            <a:off x="762000" y="1352551"/>
            <a:ext cx="400051" cy="400051"/>
          </a:xfrm>
          <a:prstGeom prst="ellipse">
            <a:avLst/>
          </a:prstGeom>
          <a:solidFill>
            <a:srgbClr val="FF6B35"/>
          </a:solidFill>
          <a:ln/>
        </p:spPr>
        <p:txBody>
          <a:bodyPr/>
          <a:lstStyle/>
          <a:p>
            <a:endParaRPr lang="pt-BR" sz="1467"/>
          </a:p>
        </p:txBody>
      </p:sp>
      <p:sp>
        <p:nvSpPr>
          <p:cNvPr id="6" name="Text 3"/>
          <p:cNvSpPr/>
          <p:nvPr/>
        </p:nvSpPr>
        <p:spPr>
          <a:xfrm>
            <a:off x="909927" y="1439693"/>
            <a:ext cx="104195" cy="225767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sz="1467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1</a:t>
            </a:r>
            <a:endParaRPr lang="en-US" sz="1467" dirty="0"/>
          </a:p>
        </p:txBody>
      </p:sp>
      <p:sp>
        <p:nvSpPr>
          <p:cNvPr id="7" name="Text 4"/>
          <p:cNvSpPr/>
          <p:nvPr/>
        </p:nvSpPr>
        <p:spPr>
          <a:xfrm>
            <a:off x="1314451" y="1439674"/>
            <a:ext cx="2247410" cy="225767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1467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Cria agentes específicos</a:t>
            </a:r>
            <a:endParaRPr lang="en-US" sz="1467" dirty="0"/>
          </a:p>
        </p:txBody>
      </p:sp>
      <p:sp>
        <p:nvSpPr>
          <p:cNvPr id="8" name="Shape 5"/>
          <p:cNvSpPr/>
          <p:nvPr/>
        </p:nvSpPr>
        <p:spPr>
          <a:xfrm>
            <a:off x="762000" y="1885951"/>
            <a:ext cx="400051" cy="400051"/>
          </a:xfrm>
          <a:prstGeom prst="ellipse">
            <a:avLst/>
          </a:prstGeom>
          <a:solidFill>
            <a:srgbClr val="FF6B35"/>
          </a:solidFill>
          <a:ln/>
        </p:spPr>
        <p:txBody>
          <a:bodyPr/>
          <a:lstStyle/>
          <a:p>
            <a:endParaRPr lang="pt-BR" sz="1467"/>
          </a:p>
        </p:txBody>
      </p:sp>
      <p:sp>
        <p:nvSpPr>
          <p:cNvPr id="9" name="Text 6"/>
          <p:cNvSpPr/>
          <p:nvPr/>
        </p:nvSpPr>
        <p:spPr>
          <a:xfrm>
            <a:off x="909927" y="1973093"/>
            <a:ext cx="104195" cy="225767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sz="1467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2</a:t>
            </a:r>
            <a:endParaRPr lang="en-US" sz="1467" dirty="0"/>
          </a:p>
        </p:txBody>
      </p:sp>
      <p:sp>
        <p:nvSpPr>
          <p:cNvPr id="10" name="Text 7"/>
          <p:cNvSpPr/>
          <p:nvPr/>
        </p:nvSpPr>
        <p:spPr>
          <a:xfrm>
            <a:off x="1314451" y="1973074"/>
            <a:ext cx="3090590" cy="225767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1467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Mapeia a tarefa detalhadamente</a:t>
            </a:r>
            <a:endParaRPr lang="en-US" sz="1467" dirty="0"/>
          </a:p>
        </p:txBody>
      </p:sp>
      <p:sp>
        <p:nvSpPr>
          <p:cNvPr id="11" name="Shape 8"/>
          <p:cNvSpPr/>
          <p:nvPr/>
        </p:nvSpPr>
        <p:spPr>
          <a:xfrm>
            <a:off x="762000" y="2419351"/>
            <a:ext cx="400051" cy="400051"/>
          </a:xfrm>
          <a:prstGeom prst="ellipse">
            <a:avLst/>
          </a:prstGeom>
          <a:solidFill>
            <a:srgbClr val="FF6B35"/>
          </a:solidFill>
          <a:ln/>
        </p:spPr>
        <p:txBody>
          <a:bodyPr/>
          <a:lstStyle/>
          <a:p>
            <a:endParaRPr lang="pt-BR" sz="1467"/>
          </a:p>
        </p:txBody>
      </p:sp>
      <p:sp>
        <p:nvSpPr>
          <p:cNvPr id="12" name="Text 9"/>
          <p:cNvSpPr/>
          <p:nvPr/>
        </p:nvSpPr>
        <p:spPr>
          <a:xfrm>
            <a:off x="909927" y="2506493"/>
            <a:ext cx="104195" cy="225767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sz="1467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3</a:t>
            </a:r>
            <a:endParaRPr lang="en-US" sz="1467" dirty="0"/>
          </a:p>
        </p:txBody>
      </p:sp>
      <p:sp>
        <p:nvSpPr>
          <p:cNvPr id="13" name="Text 10"/>
          <p:cNvSpPr/>
          <p:nvPr/>
        </p:nvSpPr>
        <p:spPr>
          <a:xfrm>
            <a:off x="1314451" y="2506474"/>
            <a:ext cx="2380460" cy="225767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1467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Forneça arquivos e dados</a:t>
            </a:r>
            <a:endParaRPr lang="en-US" sz="1467" dirty="0"/>
          </a:p>
        </p:txBody>
      </p:sp>
      <p:sp>
        <p:nvSpPr>
          <p:cNvPr id="14" name="Shape 11"/>
          <p:cNvSpPr/>
          <p:nvPr/>
        </p:nvSpPr>
        <p:spPr>
          <a:xfrm>
            <a:off x="762000" y="2952751"/>
            <a:ext cx="400051" cy="400051"/>
          </a:xfrm>
          <a:prstGeom prst="ellipse">
            <a:avLst/>
          </a:prstGeom>
          <a:solidFill>
            <a:srgbClr val="FF6B35"/>
          </a:solidFill>
          <a:ln/>
        </p:spPr>
        <p:txBody>
          <a:bodyPr/>
          <a:lstStyle/>
          <a:p>
            <a:endParaRPr lang="pt-BR" sz="1467"/>
          </a:p>
        </p:txBody>
      </p:sp>
      <p:sp>
        <p:nvSpPr>
          <p:cNvPr id="15" name="Text 12"/>
          <p:cNvSpPr/>
          <p:nvPr/>
        </p:nvSpPr>
        <p:spPr>
          <a:xfrm>
            <a:off x="909927" y="3039893"/>
            <a:ext cx="104195" cy="225767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sz="1467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4</a:t>
            </a:r>
            <a:endParaRPr lang="en-US" sz="1467" dirty="0"/>
          </a:p>
        </p:txBody>
      </p:sp>
      <p:sp>
        <p:nvSpPr>
          <p:cNvPr id="16" name="Text 13"/>
          <p:cNvSpPr/>
          <p:nvPr/>
        </p:nvSpPr>
        <p:spPr>
          <a:xfrm>
            <a:off x="1314451" y="3039874"/>
            <a:ext cx="3161122" cy="225767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1467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Escreva instruções e regras claras</a:t>
            </a:r>
            <a:endParaRPr lang="en-US" sz="1467" dirty="0"/>
          </a:p>
        </p:txBody>
      </p:sp>
      <p:sp>
        <p:nvSpPr>
          <p:cNvPr id="17" name="Shape 14"/>
          <p:cNvSpPr/>
          <p:nvPr/>
        </p:nvSpPr>
        <p:spPr>
          <a:xfrm>
            <a:off x="762000" y="3486151"/>
            <a:ext cx="400051" cy="400051"/>
          </a:xfrm>
          <a:prstGeom prst="ellipse">
            <a:avLst/>
          </a:prstGeom>
          <a:solidFill>
            <a:srgbClr val="FF6B35"/>
          </a:solidFill>
          <a:ln/>
        </p:spPr>
        <p:txBody>
          <a:bodyPr/>
          <a:lstStyle/>
          <a:p>
            <a:endParaRPr lang="pt-BR" sz="1467"/>
          </a:p>
        </p:txBody>
      </p:sp>
      <p:sp>
        <p:nvSpPr>
          <p:cNvPr id="18" name="Text 15"/>
          <p:cNvSpPr/>
          <p:nvPr/>
        </p:nvSpPr>
        <p:spPr>
          <a:xfrm>
            <a:off x="909927" y="3573293"/>
            <a:ext cx="104195" cy="225767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sz="1467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5</a:t>
            </a:r>
            <a:endParaRPr lang="en-US" sz="1467" dirty="0"/>
          </a:p>
        </p:txBody>
      </p:sp>
      <p:sp>
        <p:nvSpPr>
          <p:cNvPr id="19" name="Text 16"/>
          <p:cNvSpPr/>
          <p:nvPr/>
        </p:nvSpPr>
        <p:spPr>
          <a:xfrm>
            <a:off x="1314451" y="3573274"/>
            <a:ext cx="1271182" cy="225767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1467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Teste e refine</a:t>
            </a:r>
            <a:endParaRPr lang="en-US" sz="1467" dirty="0"/>
          </a:p>
        </p:txBody>
      </p:sp>
      <p:sp>
        <p:nvSpPr>
          <p:cNvPr id="20" name="Shape 17"/>
          <p:cNvSpPr/>
          <p:nvPr/>
        </p:nvSpPr>
        <p:spPr>
          <a:xfrm>
            <a:off x="762000" y="4171951"/>
            <a:ext cx="5095875" cy="1233488"/>
          </a:xfrm>
          <a:prstGeom prst="rect">
            <a:avLst/>
          </a:prstGeom>
          <a:solidFill>
            <a:srgbClr val="F5F7FA"/>
          </a:solidFill>
          <a:ln/>
        </p:spPr>
        <p:txBody>
          <a:bodyPr/>
          <a:lstStyle/>
          <a:p>
            <a:endParaRPr lang="pt-BR" sz="1467"/>
          </a:p>
        </p:txBody>
      </p:sp>
      <p:sp>
        <p:nvSpPr>
          <p:cNvPr id="21" name="Shape 18"/>
          <p:cNvSpPr/>
          <p:nvPr/>
        </p:nvSpPr>
        <p:spPr>
          <a:xfrm>
            <a:off x="762001" y="4171951"/>
            <a:ext cx="47625" cy="1233488"/>
          </a:xfrm>
          <a:prstGeom prst="rect">
            <a:avLst/>
          </a:prstGeom>
          <a:solidFill>
            <a:srgbClr val="FF6B35"/>
          </a:solidFill>
          <a:ln/>
        </p:spPr>
        <p:txBody>
          <a:bodyPr/>
          <a:lstStyle/>
          <a:p>
            <a:endParaRPr lang="pt-BR" sz="1467"/>
          </a:p>
        </p:txBody>
      </p:sp>
      <p:sp>
        <p:nvSpPr>
          <p:cNvPr id="22" name="Text 19"/>
          <p:cNvSpPr/>
          <p:nvPr/>
        </p:nvSpPr>
        <p:spPr>
          <a:xfrm>
            <a:off x="952501" y="4385299"/>
            <a:ext cx="1707199" cy="225767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1467" b="1" dirty="0">
                <a:solidFill>
                  <a:srgbClr val="0A1E3D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Exemplos Práticos</a:t>
            </a:r>
            <a:endParaRPr lang="en-US" sz="1467" dirty="0"/>
          </a:p>
        </p:txBody>
      </p:sp>
      <p:sp>
        <p:nvSpPr>
          <p:cNvPr id="23" name="Text 20"/>
          <p:cNvSpPr/>
          <p:nvPr/>
        </p:nvSpPr>
        <p:spPr>
          <a:xfrm>
            <a:off x="952501" y="4736534"/>
            <a:ext cx="4045979" cy="225767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1467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• Assistente de análise de constitucionalidade</a:t>
            </a:r>
            <a:endParaRPr lang="en-US" sz="1467" dirty="0"/>
          </a:p>
        </p:txBody>
      </p:sp>
      <p:sp>
        <p:nvSpPr>
          <p:cNvPr id="24" name="Text 21"/>
          <p:cNvSpPr/>
          <p:nvPr/>
        </p:nvSpPr>
        <p:spPr>
          <a:xfrm>
            <a:off x="952501" y="4979421"/>
            <a:ext cx="3072957" cy="225767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1467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• Assistente de criação de roteiros </a:t>
            </a:r>
            <a:endParaRPr lang="en-US" sz="1467" dirty="0"/>
          </a:p>
        </p:txBody>
      </p:sp>
      <p:sp>
        <p:nvSpPr>
          <p:cNvPr id="25" name="Shape 22"/>
          <p:cNvSpPr/>
          <p:nvPr/>
        </p:nvSpPr>
        <p:spPr>
          <a:xfrm>
            <a:off x="6334125" y="381000"/>
            <a:ext cx="5095875" cy="1062037"/>
          </a:xfrm>
          <a:prstGeom prst="rect">
            <a:avLst/>
          </a:prstGeom>
          <a:solidFill>
            <a:srgbClr val="FF8555"/>
          </a:solidFill>
          <a:ln/>
        </p:spPr>
        <p:txBody>
          <a:bodyPr/>
          <a:lstStyle/>
          <a:p>
            <a:endParaRPr lang="pt-BR" sz="1600"/>
          </a:p>
        </p:txBody>
      </p:sp>
      <p:sp>
        <p:nvSpPr>
          <p:cNvPr id="26" name="Text 23"/>
          <p:cNvSpPr/>
          <p:nvPr/>
        </p:nvSpPr>
        <p:spPr>
          <a:xfrm>
            <a:off x="8744203" y="638889"/>
            <a:ext cx="275717" cy="246221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sz="16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🎯</a:t>
            </a:r>
            <a:endParaRPr lang="en-US" sz="1600" dirty="0"/>
          </a:p>
        </p:txBody>
      </p:sp>
      <p:sp>
        <p:nvSpPr>
          <p:cNvPr id="27" name="Text 24"/>
          <p:cNvSpPr/>
          <p:nvPr/>
        </p:nvSpPr>
        <p:spPr>
          <a:xfrm>
            <a:off x="8012415" y="1044893"/>
            <a:ext cx="1739259" cy="246221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sz="16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Definir Objetivo </a:t>
            </a:r>
            <a:endParaRPr lang="en-US" sz="1600" dirty="0"/>
          </a:p>
        </p:txBody>
      </p:sp>
      <p:sp>
        <p:nvSpPr>
          <p:cNvPr id="28" name="Shape 25"/>
          <p:cNvSpPr/>
          <p:nvPr/>
        </p:nvSpPr>
        <p:spPr>
          <a:xfrm>
            <a:off x="6334125" y="1595438"/>
            <a:ext cx="5095875" cy="1062037"/>
          </a:xfrm>
          <a:prstGeom prst="rect">
            <a:avLst/>
          </a:prstGeom>
          <a:solidFill>
            <a:srgbClr val="FF8555"/>
          </a:solidFill>
          <a:ln/>
        </p:spPr>
        <p:txBody>
          <a:bodyPr/>
          <a:lstStyle/>
          <a:p>
            <a:endParaRPr lang="pt-BR" sz="1600"/>
          </a:p>
        </p:txBody>
      </p:sp>
      <p:sp>
        <p:nvSpPr>
          <p:cNvPr id="29" name="Text 26"/>
          <p:cNvSpPr/>
          <p:nvPr/>
        </p:nvSpPr>
        <p:spPr>
          <a:xfrm>
            <a:off x="8744203" y="1853326"/>
            <a:ext cx="275717" cy="246221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sz="16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📊</a:t>
            </a:r>
            <a:endParaRPr lang="en-US" sz="1600" dirty="0"/>
          </a:p>
        </p:txBody>
      </p:sp>
      <p:sp>
        <p:nvSpPr>
          <p:cNvPr id="30" name="Text 27"/>
          <p:cNvSpPr/>
          <p:nvPr/>
        </p:nvSpPr>
        <p:spPr>
          <a:xfrm>
            <a:off x="7930682" y="2259330"/>
            <a:ext cx="1902765" cy="246221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sz="16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Configurar Dados </a:t>
            </a:r>
            <a:endParaRPr lang="en-US" sz="1600" dirty="0"/>
          </a:p>
        </p:txBody>
      </p:sp>
      <p:sp>
        <p:nvSpPr>
          <p:cNvPr id="31" name="Shape 28"/>
          <p:cNvSpPr/>
          <p:nvPr/>
        </p:nvSpPr>
        <p:spPr>
          <a:xfrm>
            <a:off x="6334125" y="2809875"/>
            <a:ext cx="5095875" cy="1062037"/>
          </a:xfrm>
          <a:prstGeom prst="rect">
            <a:avLst/>
          </a:prstGeom>
          <a:solidFill>
            <a:srgbClr val="FF8555"/>
          </a:solidFill>
          <a:ln/>
        </p:spPr>
        <p:txBody>
          <a:bodyPr/>
          <a:lstStyle/>
          <a:p>
            <a:endParaRPr lang="pt-BR" sz="1600"/>
          </a:p>
        </p:txBody>
      </p:sp>
      <p:sp>
        <p:nvSpPr>
          <p:cNvPr id="32" name="Text 29"/>
          <p:cNvSpPr/>
          <p:nvPr/>
        </p:nvSpPr>
        <p:spPr>
          <a:xfrm>
            <a:off x="8744203" y="3067763"/>
            <a:ext cx="275717" cy="246221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sz="16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⚙️</a:t>
            </a:r>
            <a:endParaRPr lang="en-US" sz="1600" dirty="0"/>
          </a:p>
        </p:txBody>
      </p:sp>
      <p:sp>
        <p:nvSpPr>
          <p:cNvPr id="33" name="Text 30"/>
          <p:cNvSpPr/>
          <p:nvPr/>
        </p:nvSpPr>
        <p:spPr>
          <a:xfrm>
            <a:off x="7894595" y="3473769"/>
            <a:ext cx="1974900" cy="246221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sz="16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Treinar Assistente </a:t>
            </a:r>
            <a:endParaRPr lang="en-US" sz="1600" dirty="0"/>
          </a:p>
        </p:txBody>
      </p:sp>
      <p:sp>
        <p:nvSpPr>
          <p:cNvPr id="34" name="Shape 31"/>
          <p:cNvSpPr/>
          <p:nvPr/>
        </p:nvSpPr>
        <p:spPr>
          <a:xfrm>
            <a:off x="6334125" y="4024312"/>
            <a:ext cx="5095875" cy="1062037"/>
          </a:xfrm>
          <a:prstGeom prst="rect">
            <a:avLst/>
          </a:prstGeom>
          <a:solidFill>
            <a:srgbClr val="FF8555"/>
          </a:solidFill>
          <a:ln/>
        </p:spPr>
        <p:txBody>
          <a:bodyPr/>
          <a:lstStyle/>
          <a:p>
            <a:endParaRPr lang="pt-BR" sz="1600"/>
          </a:p>
        </p:txBody>
      </p:sp>
      <p:sp>
        <p:nvSpPr>
          <p:cNvPr id="35" name="Text 32"/>
          <p:cNvSpPr/>
          <p:nvPr/>
        </p:nvSpPr>
        <p:spPr>
          <a:xfrm>
            <a:off x="8744203" y="4282201"/>
            <a:ext cx="275717" cy="246221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sz="16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🧪</a:t>
            </a:r>
            <a:endParaRPr lang="en-US" sz="1600" dirty="0"/>
          </a:p>
        </p:txBody>
      </p:sp>
      <p:sp>
        <p:nvSpPr>
          <p:cNvPr id="36" name="Text 33"/>
          <p:cNvSpPr/>
          <p:nvPr/>
        </p:nvSpPr>
        <p:spPr>
          <a:xfrm>
            <a:off x="8017242" y="4688206"/>
            <a:ext cx="1729641" cy="246221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sz="16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Testar e Ajustar </a:t>
            </a:r>
            <a:endParaRPr lang="en-US" sz="1600" dirty="0"/>
          </a:p>
        </p:txBody>
      </p:sp>
      <p:sp>
        <p:nvSpPr>
          <p:cNvPr id="37" name="Shape 34"/>
          <p:cNvSpPr/>
          <p:nvPr/>
        </p:nvSpPr>
        <p:spPr>
          <a:xfrm>
            <a:off x="6334125" y="5238751"/>
            <a:ext cx="5095875" cy="1062037"/>
          </a:xfrm>
          <a:prstGeom prst="rect">
            <a:avLst/>
          </a:prstGeom>
          <a:solidFill>
            <a:srgbClr val="1A3A5F"/>
          </a:solidFill>
          <a:ln/>
        </p:spPr>
        <p:txBody>
          <a:bodyPr/>
          <a:lstStyle/>
          <a:p>
            <a:endParaRPr lang="pt-BR" sz="1600"/>
          </a:p>
        </p:txBody>
      </p:sp>
      <p:sp>
        <p:nvSpPr>
          <p:cNvPr id="38" name="Text 35"/>
          <p:cNvSpPr/>
          <p:nvPr/>
        </p:nvSpPr>
        <p:spPr>
          <a:xfrm>
            <a:off x="8744203" y="5496639"/>
            <a:ext cx="275717" cy="246221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sz="16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✅</a:t>
            </a:r>
            <a:endParaRPr lang="en-US" sz="1600" dirty="0"/>
          </a:p>
        </p:txBody>
      </p:sp>
      <p:sp>
        <p:nvSpPr>
          <p:cNvPr id="39" name="Text 36"/>
          <p:cNvSpPr/>
          <p:nvPr/>
        </p:nvSpPr>
        <p:spPr>
          <a:xfrm>
            <a:off x="7918658" y="5902643"/>
            <a:ext cx="1926810" cy="246221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sz="16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Assistente Pronto </a:t>
            </a:r>
            <a:endParaRPr lang="en-US" sz="1600" dirty="0"/>
          </a:p>
        </p:txBody>
      </p:sp>
      <p:sp>
        <p:nvSpPr>
          <p:cNvPr id="40" name="Shape 37"/>
          <p:cNvSpPr/>
          <p:nvPr/>
        </p:nvSpPr>
        <p:spPr>
          <a:xfrm>
            <a:off x="0" y="6491288"/>
            <a:ext cx="12192000" cy="762000"/>
          </a:xfrm>
          <a:prstGeom prst="rect">
            <a:avLst/>
          </a:prstGeom>
          <a:solidFill>
            <a:srgbClr val="FF6B35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41" name="Shape 38"/>
          <p:cNvSpPr/>
          <p:nvPr/>
        </p:nvSpPr>
        <p:spPr>
          <a:xfrm>
            <a:off x="3657600" y="6586538"/>
            <a:ext cx="8534400" cy="666751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42" name="Shape 39"/>
          <p:cNvSpPr/>
          <p:nvPr/>
        </p:nvSpPr>
        <p:spPr>
          <a:xfrm>
            <a:off x="0" y="6967537"/>
            <a:ext cx="12192000" cy="285751"/>
          </a:xfrm>
          <a:prstGeom prst="rect">
            <a:avLst/>
          </a:prstGeom>
          <a:solidFill>
            <a:srgbClr val="0A1E3D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43" name="Text 40"/>
          <p:cNvSpPr/>
          <p:nvPr/>
        </p:nvSpPr>
        <p:spPr>
          <a:xfrm>
            <a:off x="381000" y="6605932"/>
            <a:ext cx="1221488" cy="32316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21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UNYFLEX</a:t>
            </a:r>
            <a:endParaRPr lang="en-US" sz="2100" dirty="0"/>
          </a:p>
        </p:txBody>
      </p:sp>
      <p:sp>
        <p:nvSpPr>
          <p:cNvPr id="44" name="Shape 41"/>
          <p:cNvSpPr/>
          <p:nvPr/>
        </p:nvSpPr>
        <p:spPr>
          <a:xfrm>
            <a:off x="11239501" y="6491289"/>
            <a:ext cx="571500" cy="5715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pic>
        <p:nvPicPr>
          <p:cNvPr id="4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82375" y="6634163"/>
            <a:ext cx="285751" cy="285751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CEB10B3C-CD20-8F0F-AD84-F7A976526A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248" y="670560"/>
            <a:ext cx="11416725" cy="5280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51879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Interface gráfica do usuário, Aplicativo, Teams&#10;&#10;O conteúdo gerado por IA pode estar incorreto.">
            <a:extLst>
              <a:ext uri="{FF2B5EF4-FFF2-40B4-BE49-F238E27FC236}">
                <a16:creationId xmlns:a16="http://schemas.microsoft.com/office/drawing/2014/main" id="{1556419F-3EAA-732B-4D51-553A477B94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99062"/>
            <a:ext cx="12192000" cy="6059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49572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846E6D-EF75-675C-8CF6-A4F01B8EE1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
            <a:extLst>
              <a:ext uri="{FF2B5EF4-FFF2-40B4-BE49-F238E27FC236}">
                <a16:creationId xmlns:a16="http://schemas.microsoft.com/office/drawing/2014/main" id="{D9AF3322-F72D-AD21-7D3D-B387355755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Shape 12">
            <a:extLst>
              <a:ext uri="{FF2B5EF4-FFF2-40B4-BE49-F238E27FC236}">
                <a16:creationId xmlns:a16="http://schemas.microsoft.com/office/drawing/2014/main" id="{AEFB6897-8FA0-03D7-DF7E-38C1042EE859}"/>
              </a:ext>
            </a:extLst>
          </p:cNvPr>
          <p:cNvSpPr/>
          <p:nvPr/>
        </p:nvSpPr>
        <p:spPr>
          <a:xfrm>
            <a:off x="0" y="6096000"/>
            <a:ext cx="12192000" cy="762000"/>
          </a:xfrm>
          <a:prstGeom prst="rect">
            <a:avLst/>
          </a:prstGeom>
          <a:solidFill>
            <a:srgbClr val="FF6B35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16" name="Shape 13">
            <a:extLst>
              <a:ext uri="{FF2B5EF4-FFF2-40B4-BE49-F238E27FC236}">
                <a16:creationId xmlns:a16="http://schemas.microsoft.com/office/drawing/2014/main" id="{FABD8ADF-226A-A79D-4088-2B2A2BF86CFC}"/>
              </a:ext>
            </a:extLst>
          </p:cNvPr>
          <p:cNvSpPr/>
          <p:nvPr/>
        </p:nvSpPr>
        <p:spPr>
          <a:xfrm>
            <a:off x="3657600" y="6191251"/>
            <a:ext cx="8534400" cy="666751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17" name="Shape 14">
            <a:extLst>
              <a:ext uri="{FF2B5EF4-FFF2-40B4-BE49-F238E27FC236}">
                <a16:creationId xmlns:a16="http://schemas.microsoft.com/office/drawing/2014/main" id="{84D5DC84-B2F3-DD29-31E5-45FC5F30D8D7}"/>
              </a:ext>
            </a:extLst>
          </p:cNvPr>
          <p:cNvSpPr/>
          <p:nvPr/>
        </p:nvSpPr>
        <p:spPr>
          <a:xfrm>
            <a:off x="0" y="6572251"/>
            <a:ext cx="12192000" cy="285751"/>
          </a:xfrm>
          <a:prstGeom prst="rect">
            <a:avLst/>
          </a:prstGeom>
          <a:solidFill>
            <a:srgbClr val="0A1E3D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18" name="Text 15">
            <a:extLst>
              <a:ext uri="{FF2B5EF4-FFF2-40B4-BE49-F238E27FC236}">
                <a16:creationId xmlns:a16="http://schemas.microsoft.com/office/drawing/2014/main" id="{F9A4588A-FF95-66FA-2930-CE1BD3C14109}"/>
              </a:ext>
            </a:extLst>
          </p:cNvPr>
          <p:cNvSpPr/>
          <p:nvPr/>
        </p:nvSpPr>
        <p:spPr>
          <a:xfrm>
            <a:off x="381000" y="6210644"/>
            <a:ext cx="1221488" cy="32316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21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UNYFLEX</a:t>
            </a:r>
            <a:endParaRPr lang="en-US" sz="2100" dirty="0"/>
          </a:p>
        </p:txBody>
      </p:sp>
      <p:sp>
        <p:nvSpPr>
          <p:cNvPr id="19" name="Shape 16">
            <a:extLst>
              <a:ext uri="{FF2B5EF4-FFF2-40B4-BE49-F238E27FC236}">
                <a16:creationId xmlns:a16="http://schemas.microsoft.com/office/drawing/2014/main" id="{1E105E8D-FB84-C276-A00E-65B00AB8E2A3}"/>
              </a:ext>
            </a:extLst>
          </p:cNvPr>
          <p:cNvSpPr/>
          <p:nvPr/>
        </p:nvSpPr>
        <p:spPr>
          <a:xfrm>
            <a:off x="11239501" y="6096001"/>
            <a:ext cx="571500" cy="5715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pic>
        <p:nvPicPr>
          <p:cNvPr id="20" name="Image 1" descr="preencoded.png">
            <a:extLst>
              <a:ext uri="{FF2B5EF4-FFF2-40B4-BE49-F238E27FC236}">
                <a16:creationId xmlns:a16="http://schemas.microsoft.com/office/drawing/2014/main" id="{6E99D191-0FD7-3AB3-8AF3-54241F6490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82375" y="6238875"/>
            <a:ext cx="285751" cy="285751"/>
          </a:xfrm>
          <a:prstGeom prst="rect">
            <a:avLst/>
          </a:prstGeom>
        </p:spPr>
      </p:pic>
      <p:sp>
        <p:nvSpPr>
          <p:cNvPr id="22" name="Text 2">
            <a:extLst>
              <a:ext uri="{FF2B5EF4-FFF2-40B4-BE49-F238E27FC236}">
                <a16:creationId xmlns:a16="http://schemas.microsoft.com/office/drawing/2014/main" id="{FB70E385-3CD6-EC60-AD56-D2F0859A8739}"/>
              </a:ext>
            </a:extLst>
          </p:cNvPr>
          <p:cNvSpPr/>
          <p:nvPr/>
        </p:nvSpPr>
        <p:spPr>
          <a:xfrm>
            <a:off x="257528" y="371224"/>
            <a:ext cx="7409080" cy="369332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sz="24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Como </a:t>
            </a:r>
            <a:r>
              <a:rPr lang="en-US" sz="2400" b="1" i="1" dirty="0">
                <a:solidFill>
                  <a:srgbClr val="FF6B35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”</a:t>
            </a:r>
            <a:r>
              <a:rPr lang="en-US" sz="2400" b="1" i="1" dirty="0" err="1">
                <a:solidFill>
                  <a:srgbClr val="FF6B35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enganar</a:t>
            </a:r>
            <a:r>
              <a:rPr lang="en-US" sz="2400" b="1" i="1" dirty="0">
                <a:solidFill>
                  <a:srgbClr val="FF6B35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”</a:t>
            </a:r>
            <a:r>
              <a:rPr lang="en-US" sz="24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o ChatGPT e </a:t>
            </a:r>
            <a:r>
              <a:rPr lang="en-US" sz="2400" b="1" dirty="0" err="1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criar</a:t>
            </a:r>
            <a:r>
              <a:rPr lang="en-US" sz="24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um </a:t>
            </a:r>
            <a:r>
              <a:rPr lang="en-US" sz="2400" b="1" dirty="0" err="1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assistente</a:t>
            </a:r>
            <a:endParaRPr lang="en-US" sz="2400" dirty="0"/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0CFAB059-7C0E-C596-B33F-E895D3C837F4}"/>
              </a:ext>
            </a:extLst>
          </p:cNvPr>
          <p:cNvSpPr txBox="1"/>
          <p:nvPr/>
        </p:nvSpPr>
        <p:spPr>
          <a:xfrm>
            <a:off x="430708" y="1391688"/>
            <a:ext cx="2784245" cy="18162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67" dirty="0">
                <a:solidFill>
                  <a:srgbClr val="0A0A0A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Crie o assistente por meio do chat e dando um nome (como se fosse uma skill que veremos nos próximos slides).</a:t>
            </a:r>
            <a:endParaRPr lang="pt-BR" sz="1867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33E66E3-A854-D8B6-8A1A-C90AC47048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73760" y="740556"/>
            <a:ext cx="8659433" cy="5906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00912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5D5DF3-E709-51CE-AF16-4638A27ED1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Agrupar 31">
            <a:extLst>
              <a:ext uri="{FF2B5EF4-FFF2-40B4-BE49-F238E27FC236}">
                <a16:creationId xmlns:a16="http://schemas.microsoft.com/office/drawing/2014/main" id="{FC277F20-4DB2-7D7E-CE05-C2D8133E11FB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9144000" cy="5143500"/>
          </a:xfrm>
        </p:grpSpPr>
        <p:pic>
          <p:nvPicPr>
            <p:cNvPr id="2" name="Image 0" descr="preencoded.png">
              <a:extLst>
                <a:ext uri="{FF2B5EF4-FFF2-40B4-BE49-F238E27FC236}">
                  <a16:creationId xmlns:a16="http://schemas.microsoft.com/office/drawing/2014/main" id="{43140086-BC78-617D-1C0C-6C99F54FFD2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</p:spPr>
        </p:pic>
        <p:sp>
          <p:nvSpPr>
            <p:cNvPr id="31" name="Retângulo 30">
              <a:extLst>
                <a:ext uri="{FF2B5EF4-FFF2-40B4-BE49-F238E27FC236}">
                  <a16:creationId xmlns:a16="http://schemas.microsoft.com/office/drawing/2014/main" id="{73A6EBA7-CB4D-E7F9-E4E7-F7FC9951B03D}"/>
                </a:ext>
              </a:extLst>
            </p:cNvPr>
            <p:cNvSpPr/>
            <p:nvPr/>
          </p:nvSpPr>
          <p:spPr>
            <a:xfrm>
              <a:off x="189186" y="1082566"/>
              <a:ext cx="7788166" cy="271166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</p:grpSp>
      <p:sp>
        <p:nvSpPr>
          <p:cNvPr id="3" name="Text 0">
            <a:extLst>
              <a:ext uri="{FF2B5EF4-FFF2-40B4-BE49-F238E27FC236}">
                <a16:creationId xmlns:a16="http://schemas.microsoft.com/office/drawing/2014/main" id="{12C7801F-4CF3-96B9-C9F7-8043E75E0EFE}"/>
              </a:ext>
            </a:extLst>
          </p:cNvPr>
          <p:cNvSpPr/>
          <p:nvPr/>
        </p:nvSpPr>
        <p:spPr>
          <a:xfrm>
            <a:off x="762001" y="531169"/>
            <a:ext cx="2660985" cy="46166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3000" b="1" dirty="0" err="1">
                <a:solidFill>
                  <a:srgbClr val="FF6B35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Agentes</a:t>
            </a:r>
            <a:r>
              <a:rPr lang="en-US" sz="30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de IA</a:t>
            </a:r>
            <a:endParaRPr lang="en-US" sz="3000" dirty="0">
              <a:solidFill>
                <a:srgbClr val="FF6B35"/>
              </a:solidFill>
            </a:endParaRPr>
          </a:p>
        </p:txBody>
      </p:sp>
      <p:sp>
        <p:nvSpPr>
          <p:cNvPr id="25" name="Shape 15">
            <a:extLst>
              <a:ext uri="{FF2B5EF4-FFF2-40B4-BE49-F238E27FC236}">
                <a16:creationId xmlns:a16="http://schemas.microsoft.com/office/drawing/2014/main" id="{9AE8167A-9DCE-6F72-3500-B90C7B0BABF9}"/>
              </a:ext>
            </a:extLst>
          </p:cNvPr>
          <p:cNvSpPr/>
          <p:nvPr/>
        </p:nvSpPr>
        <p:spPr>
          <a:xfrm>
            <a:off x="0" y="6096000"/>
            <a:ext cx="12192000" cy="762000"/>
          </a:xfrm>
          <a:prstGeom prst="rect">
            <a:avLst/>
          </a:prstGeom>
          <a:solidFill>
            <a:srgbClr val="FF6B35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6" name="Shape 16">
            <a:extLst>
              <a:ext uri="{FF2B5EF4-FFF2-40B4-BE49-F238E27FC236}">
                <a16:creationId xmlns:a16="http://schemas.microsoft.com/office/drawing/2014/main" id="{A0FBFBA8-0711-71E6-F7DF-7AEBCF09ED96}"/>
              </a:ext>
            </a:extLst>
          </p:cNvPr>
          <p:cNvSpPr/>
          <p:nvPr/>
        </p:nvSpPr>
        <p:spPr>
          <a:xfrm>
            <a:off x="3657600" y="6191251"/>
            <a:ext cx="8534400" cy="666751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7" name="Shape 17">
            <a:extLst>
              <a:ext uri="{FF2B5EF4-FFF2-40B4-BE49-F238E27FC236}">
                <a16:creationId xmlns:a16="http://schemas.microsoft.com/office/drawing/2014/main" id="{A3F938E2-9E92-7552-571E-3F0CDC38DDBA}"/>
              </a:ext>
            </a:extLst>
          </p:cNvPr>
          <p:cNvSpPr/>
          <p:nvPr/>
        </p:nvSpPr>
        <p:spPr>
          <a:xfrm>
            <a:off x="0" y="6572251"/>
            <a:ext cx="12192000" cy="285751"/>
          </a:xfrm>
          <a:prstGeom prst="rect">
            <a:avLst/>
          </a:prstGeom>
          <a:solidFill>
            <a:srgbClr val="0A1E3D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8" name="Text 18">
            <a:extLst>
              <a:ext uri="{FF2B5EF4-FFF2-40B4-BE49-F238E27FC236}">
                <a16:creationId xmlns:a16="http://schemas.microsoft.com/office/drawing/2014/main" id="{9EB44F11-2A67-E962-29F5-1A4E0A3DF9D6}"/>
              </a:ext>
            </a:extLst>
          </p:cNvPr>
          <p:cNvSpPr/>
          <p:nvPr/>
        </p:nvSpPr>
        <p:spPr>
          <a:xfrm>
            <a:off x="381000" y="6210644"/>
            <a:ext cx="1221488" cy="32316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21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UNYFLEX</a:t>
            </a:r>
            <a:endParaRPr lang="en-US" sz="2100" dirty="0"/>
          </a:p>
        </p:txBody>
      </p:sp>
      <p:sp>
        <p:nvSpPr>
          <p:cNvPr id="29" name="Shape 19">
            <a:extLst>
              <a:ext uri="{FF2B5EF4-FFF2-40B4-BE49-F238E27FC236}">
                <a16:creationId xmlns:a16="http://schemas.microsoft.com/office/drawing/2014/main" id="{556A611B-423B-45A2-F4B4-7F04E6CEEE66}"/>
              </a:ext>
            </a:extLst>
          </p:cNvPr>
          <p:cNvSpPr/>
          <p:nvPr/>
        </p:nvSpPr>
        <p:spPr>
          <a:xfrm>
            <a:off x="11239501" y="6096001"/>
            <a:ext cx="571500" cy="5715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pic>
        <p:nvPicPr>
          <p:cNvPr id="30" name="Image 8" descr="preencoded.png">
            <a:extLst>
              <a:ext uri="{FF2B5EF4-FFF2-40B4-BE49-F238E27FC236}">
                <a16:creationId xmlns:a16="http://schemas.microsoft.com/office/drawing/2014/main" id="{4B30D7F5-EBA7-9162-ADA3-189CAFFC3A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82375" y="6238875"/>
            <a:ext cx="285751" cy="285751"/>
          </a:xfrm>
          <a:prstGeom prst="rect">
            <a:avLst/>
          </a:prstGeom>
        </p:spPr>
      </p:pic>
      <p:sp>
        <p:nvSpPr>
          <p:cNvPr id="33" name="CaixaDeTexto 32">
            <a:extLst>
              <a:ext uri="{FF2B5EF4-FFF2-40B4-BE49-F238E27FC236}">
                <a16:creationId xmlns:a16="http://schemas.microsoft.com/office/drawing/2014/main" id="{2E282A38-A706-2D51-DB3B-4AD51C65E82F}"/>
              </a:ext>
            </a:extLst>
          </p:cNvPr>
          <p:cNvSpPr txBox="1"/>
          <p:nvPr/>
        </p:nvSpPr>
        <p:spPr>
          <a:xfrm>
            <a:off x="733973" y="1359344"/>
            <a:ext cx="6497144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Se o ChatGPT (e outros </a:t>
            </a:r>
            <a:r>
              <a:rPr lang="pt-BR" sz="16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LLMs</a:t>
            </a:r>
            <a:r>
              <a:rPr lang="pt-BR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) é como um </a:t>
            </a:r>
            <a:r>
              <a:rPr lang="pt-BR" sz="16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consultor sábio</a:t>
            </a:r>
            <a:r>
              <a:rPr lang="pt-BR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que tem todas as respostas, um Agente de IA é como um </a:t>
            </a:r>
            <a:r>
              <a:rPr lang="pt-BR" sz="16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estagiário proativo</a:t>
            </a:r>
            <a:r>
              <a:rPr lang="pt-BR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que tem acesso aos sistemas e pode executar tarefas.</a:t>
            </a:r>
          </a:p>
          <a:p>
            <a:endParaRPr lang="pt-BR" sz="16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228594" indent="-228594" fontAlgn="base">
              <a:buFont typeface="Arial" panose="020B0604020202020204" pitchFamily="34" charset="0"/>
              <a:buChar char="•"/>
            </a:pPr>
            <a:r>
              <a:rPr lang="pt-BR" sz="16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IA Tradicional (ChatGPT):</a:t>
            </a:r>
            <a:r>
              <a:rPr lang="pt-BR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Você pede um texto, ela escreve. Ela vive "presa" na caixa de chat. Ela </a:t>
            </a:r>
            <a:r>
              <a:rPr lang="pt-BR" sz="16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pensa</a:t>
            </a:r>
            <a:r>
              <a:rPr lang="pt-BR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</a:t>
            </a:r>
          </a:p>
          <a:p>
            <a:pPr marL="228594" indent="-228594" fontAlgn="base">
              <a:buFont typeface="Arial" panose="020B0604020202020204" pitchFamily="34" charset="0"/>
              <a:buChar char="•"/>
            </a:pPr>
            <a:r>
              <a:rPr lang="pt-BR" sz="16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Agente de IA:</a:t>
            </a:r>
            <a:r>
              <a:rPr lang="pt-BR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Você dá um objetivo ("Resolva a reclamação deste cidadão"), e ele </a:t>
            </a:r>
            <a:r>
              <a:rPr lang="pt-BR" sz="16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planeja</a:t>
            </a:r>
            <a:r>
              <a:rPr lang="pt-BR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os passos, </a:t>
            </a:r>
            <a:r>
              <a:rPr lang="pt-BR" sz="16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usa ferramentas</a:t>
            </a:r>
            <a:r>
              <a:rPr lang="pt-BR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(acessa o sistema da prefeitura, manda e-mail, consulta a lei) e </a:t>
            </a:r>
            <a:r>
              <a:rPr lang="pt-BR" sz="16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executa</a:t>
            </a:r>
            <a:r>
              <a:rPr lang="pt-BR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o trabalho. Ela </a:t>
            </a:r>
            <a:r>
              <a:rPr lang="pt-BR" sz="16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age</a:t>
            </a:r>
            <a:r>
              <a:rPr lang="pt-BR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</a:t>
            </a:r>
          </a:p>
          <a:p>
            <a:endParaRPr lang="pt-BR" sz="1600" b="1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r>
              <a:rPr lang="pt-BR" sz="16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 Fórmula do Agente</a:t>
            </a:r>
          </a:p>
          <a:p>
            <a:r>
              <a:rPr lang="pt-BR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Podemos resumir um Agente de IA nesta equação simples:</a:t>
            </a:r>
          </a:p>
          <a:p>
            <a:r>
              <a:rPr lang="pt-BR" sz="16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Agente = Cérebro (LLM) + Ferramentas (Acesso à internet/Sistemas) + Permissão para Agir</a:t>
            </a:r>
            <a:endParaRPr lang="pt-BR" sz="16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br>
              <a:rPr lang="pt-BR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</a:br>
            <a:endParaRPr lang="pt-BR" sz="16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pic>
        <p:nvPicPr>
          <p:cNvPr id="5" name="Imagem 4" descr="Calendário&#10;&#10;O conteúdo gerado por IA pode estar incorreto.">
            <a:extLst>
              <a:ext uri="{FF2B5EF4-FFF2-40B4-BE49-F238E27FC236}">
                <a16:creationId xmlns:a16="http://schemas.microsoft.com/office/drawing/2014/main" id="{62446918-B1B6-BBBB-4A4F-DF579FF565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82641" y="719083"/>
            <a:ext cx="4657835" cy="4657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95215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BB180B-68A2-7975-95CB-3ECDF415A8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Agrupar 31">
            <a:extLst>
              <a:ext uri="{FF2B5EF4-FFF2-40B4-BE49-F238E27FC236}">
                <a16:creationId xmlns:a16="http://schemas.microsoft.com/office/drawing/2014/main" id="{835061FF-150A-F1F3-E049-3CF0A818453B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9144000" cy="5143500"/>
          </a:xfrm>
        </p:grpSpPr>
        <p:pic>
          <p:nvPicPr>
            <p:cNvPr id="2" name="Image 0" descr="preencoded.png">
              <a:extLst>
                <a:ext uri="{FF2B5EF4-FFF2-40B4-BE49-F238E27FC236}">
                  <a16:creationId xmlns:a16="http://schemas.microsoft.com/office/drawing/2014/main" id="{6B4C850D-8450-F6F1-B479-F8CD74296A3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</p:spPr>
        </p:pic>
        <p:sp>
          <p:nvSpPr>
            <p:cNvPr id="31" name="Retângulo 30">
              <a:extLst>
                <a:ext uri="{FF2B5EF4-FFF2-40B4-BE49-F238E27FC236}">
                  <a16:creationId xmlns:a16="http://schemas.microsoft.com/office/drawing/2014/main" id="{BF1CCEA7-5C28-52CC-05E9-00C82459BEAA}"/>
                </a:ext>
              </a:extLst>
            </p:cNvPr>
            <p:cNvSpPr/>
            <p:nvPr/>
          </p:nvSpPr>
          <p:spPr>
            <a:xfrm>
              <a:off x="189186" y="1082566"/>
              <a:ext cx="7788166" cy="271166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</p:grpSp>
      <p:sp>
        <p:nvSpPr>
          <p:cNvPr id="3" name="Text 0">
            <a:extLst>
              <a:ext uri="{FF2B5EF4-FFF2-40B4-BE49-F238E27FC236}">
                <a16:creationId xmlns:a16="http://schemas.microsoft.com/office/drawing/2014/main" id="{BBBD9947-AC83-77A5-A08A-69783C68B104}"/>
              </a:ext>
            </a:extLst>
          </p:cNvPr>
          <p:cNvSpPr/>
          <p:nvPr/>
        </p:nvSpPr>
        <p:spPr>
          <a:xfrm>
            <a:off x="762001" y="531169"/>
            <a:ext cx="4709623" cy="46166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3000" b="1" dirty="0" err="1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Agentes</a:t>
            </a:r>
            <a:r>
              <a:rPr lang="en-US" sz="30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de IA </a:t>
            </a:r>
            <a:r>
              <a:rPr lang="en-US" sz="3000" b="1" dirty="0" err="1">
                <a:solidFill>
                  <a:srgbClr val="FF6B35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na</a:t>
            </a:r>
            <a:r>
              <a:rPr lang="en-US" sz="3000" b="1" dirty="0">
                <a:solidFill>
                  <a:srgbClr val="FF6B35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3000" b="1" dirty="0" err="1">
                <a:solidFill>
                  <a:srgbClr val="FF6B35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prática</a:t>
            </a:r>
            <a:endParaRPr lang="en-US" sz="3000" dirty="0">
              <a:solidFill>
                <a:srgbClr val="FF6B35"/>
              </a:solidFill>
            </a:endParaRPr>
          </a:p>
        </p:txBody>
      </p:sp>
      <p:sp>
        <p:nvSpPr>
          <p:cNvPr id="25" name="Shape 15">
            <a:extLst>
              <a:ext uri="{FF2B5EF4-FFF2-40B4-BE49-F238E27FC236}">
                <a16:creationId xmlns:a16="http://schemas.microsoft.com/office/drawing/2014/main" id="{6A428155-ACA0-CAAA-459C-D6D3C5546240}"/>
              </a:ext>
            </a:extLst>
          </p:cNvPr>
          <p:cNvSpPr/>
          <p:nvPr/>
        </p:nvSpPr>
        <p:spPr>
          <a:xfrm>
            <a:off x="0" y="6096000"/>
            <a:ext cx="12192000" cy="762000"/>
          </a:xfrm>
          <a:prstGeom prst="rect">
            <a:avLst/>
          </a:prstGeom>
          <a:solidFill>
            <a:srgbClr val="FF6B35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6" name="Shape 16">
            <a:extLst>
              <a:ext uri="{FF2B5EF4-FFF2-40B4-BE49-F238E27FC236}">
                <a16:creationId xmlns:a16="http://schemas.microsoft.com/office/drawing/2014/main" id="{DA38A399-4730-B26C-B597-BCD7FC9B6C77}"/>
              </a:ext>
            </a:extLst>
          </p:cNvPr>
          <p:cNvSpPr/>
          <p:nvPr/>
        </p:nvSpPr>
        <p:spPr>
          <a:xfrm>
            <a:off x="3657600" y="6191251"/>
            <a:ext cx="8534400" cy="666751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7" name="Shape 17">
            <a:extLst>
              <a:ext uri="{FF2B5EF4-FFF2-40B4-BE49-F238E27FC236}">
                <a16:creationId xmlns:a16="http://schemas.microsoft.com/office/drawing/2014/main" id="{18D8DA8A-0047-6208-CEC9-3D09053F9F41}"/>
              </a:ext>
            </a:extLst>
          </p:cNvPr>
          <p:cNvSpPr/>
          <p:nvPr/>
        </p:nvSpPr>
        <p:spPr>
          <a:xfrm>
            <a:off x="0" y="6572251"/>
            <a:ext cx="12192000" cy="285751"/>
          </a:xfrm>
          <a:prstGeom prst="rect">
            <a:avLst/>
          </a:prstGeom>
          <a:solidFill>
            <a:srgbClr val="0A1E3D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8" name="Text 18">
            <a:extLst>
              <a:ext uri="{FF2B5EF4-FFF2-40B4-BE49-F238E27FC236}">
                <a16:creationId xmlns:a16="http://schemas.microsoft.com/office/drawing/2014/main" id="{AD947BAE-3C68-A9CF-19E8-229E70EB9431}"/>
              </a:ext>
            </a:extLst>
          </p:cNvPr>
          <p:cNvSpPr/>
          <p:nvPr/>
        </p:nvSpPr>
        <p:spPr>
          <a:xfrm>
            <a:off x="381000" y="6210644"/>
            <a:ext cx="1221488" cy="32316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21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UNYFLEX</a:t>
            </a:r>
            <a:endParaRPr lang="en-US" sz="2100" dirty="0"/>
          </a:p>
        </p:txBody>
      </p:sp>
      <p:sp>
        <p:nvSpPr>
          <p:cNvPr id="29" name="Shape 19">
            <a:extLst>
              <a:ext uri="{FF2B5EF4-FFF2-40B4-BE49-F238E27FC236}">
                <a16:creationId xmlns:a16="http://schemas.microsoft.com/office/drawing/2014/main" id="{A0F40FD1-A823-B139-9A40-A8A5CF2115EF}"/>
              </a:ext>
            </a:extLst>
          </p:cNvPr>
          <p:cNvSpPr/>
          <p:nvPr/>
        </p:nvSpPr>
        <p:spPr>
          <a:xfrm>
            <a:off x="11239501" y="6096001"/>
            <a:ext cx="571500" cy="5715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pic>
        <p:nvPicPr>
          <p:cNvPr id="30" name="Image 8" descr="preencoded.png">
            <a:extLst>
              <a:ext uri="{FF2B5EF4-FFF2-40B4-BE49-F238E27FC236}">
                <a16:creationId xmlns:a16="http://schemas.microsoft.com/office/drawing/2014/main" id="{229C221F-ADB5-DB6D-D866-5221543273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82375" y="6238875"/>
            <a:ext cx="285751" cy="285751"/>
          </a:xfrm>
          <a:prstGeom prst="rect">
            <a:avLst/>
          </a:prstGeom>
        </p:spPr>
      </p:pic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FA29E4D0-59B3-C000-822E-44CC6F519AC6}"/>
              </a:ext>
            </a:extLst>
          </p:cNvPr>
          <p:cNvGraphicFramePr>
            <a:graphicFrameLocks noGrp="1"/>
          </p:cNvGraphicFramePr>
          <p:nvPr/>
        </p:nvGraphicFramePr>
        <p:xfrm>
          <a:off x="949326" y="3311822"/>
          <a:ext cx="8990065" cy="2744863"/>
        </p:xfrm>
        <a:graphic>
          <a:graphicData uri="http://schemas.openxmlformats.org/drawingml/2006/table">
            <a:tbl>
              <a:tblPr/>
              <a:tblGrid>
                <a:gridCol w="1641531">
                  <a:extLst>
                    <a:ext uri="{9D8B030D-6E8A-4147-A177-3AD203B41FA5}">
                      <a16:colId xmlns:a16="http://schemas.microsoft.com/office/drawing/2014/main" val="551992608"/>
                    </a:ext>
                  </a:extLst>
                </a:gridCol>
                <a:gridCol w="3543865">
                  <a:extLst>
                    <a:ext uri="{9D8B030D-6E8A-4147-A177-3AD203B41FA5}">
                      <a16:colId xmlns:a16="http://schemas.microsoft.com/office/drawing/2014/main" val="4209608248"/>
                    </a:ext>
                  </a:extLst>
                </a:gridCol>
                <a:gridCol w="3804669">
                  <a:extLst>
                    <a:ext uri="{9D8B030D-6E8A-4147-A177-3AD203B41FA5}">
                      <a16:colId xmlns:a16="http://schemas.microsoft.com/office/drawing/2014/main" val="302824658"/>
                    </a:ext>
                  </a:extLst>
                </a:gridCol>
              </a:tblGrid>
              <a:tr h="672223">
                <a:tc>
                  <a:txBody>
                    <a:bodyPr/>
                    <a:lstStyle/>
                    <a:p>
                      <a:pPr algn="ctr" rtl="0" fontAlgn="t">
                        <a:spcAft>
                          <a:spcPts val="2400"/>
                        </a:spcAft>
                        <a:buNone/>
                      </a:pPr>
                      <a:r>
                        <a:rPr lang="pt-BR" sz="1600" b="1" i="0" u="none" strike="noStrike" dirty="0">
                          <a:solidFill>
                            <a:srgbClr val="1F1F1F"/>
                          </a:solidFill>
                          <a:effectLst/>
                          <a:latin typeface="Arial" panose="020B0604020202020204" pitchFamily="34" charset="0"/>
                        </a:rPr>
                        <a:t>Situação</a:t>
                      </a:r>
                      <a:endParaRPr lang="pt-BR" sz="2400" dirty="0">
                        <a:effectLst/>
                      </a:endParaRPr>
                    </a:p>
                  </a:txBody>
                  <a:tcPr marL="152400" marR="152400" marT="101600" marB="101600">
                    <a:lnL w="9525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Aft>
                          <a:spcPts val="2400"/>
                        </a:spcAft>
                        <a:buNone/>
                      </a:pPr>
                      <a:r>
                        <a:rPr lang="pt-BR" sz="1600" b="1" i="0" u="none" strike="noStrike" dirty="0">
                          <a:solidFill>
                            <a:srgbClr val="1F1F1F"/>
                          </a:solidFill>
                          <a:effectLst/>
                          <a:latin typeface="Arial" panose="020B0604020202020204" pitchFamily="34" charset="0"/>
                        </a:rPr>
                        <a:t>IA Tradicional (</a:t>
                      </a:r>
                      <a:r>
                        <a:rPr lang="pt-BR" sz="1600" b="1" i="0" u="none" strike="noStrike" dirty="0" err="1">
                          <a:solidFill>
                            <a:srgbClr val="1F1F1F"/>
                          </a:solidFill>
                          <a:effectLst/>
                          <a:latin typeface="Arial" panose="020B0604020202020204" pitchFamily="34" charset="0"/>
                        </a:rPr>
                        <a:t>Chatbot</a:t>
                      </a:r>
                      <a:r>
                        <a:rPr lang="pt-BR" sz="1600" b="1" i="0" u="none" strike="noStrike" dirty="0">
                          <a:solidFill>
                            <a:srgbClr val="1F1F1F"/>
                          </a:solidFill>
                          <a:effectLst/>
                          <a:latin typeface="Arial" panose="020B0604020202020204" pitchFamily="34" charset="0"/>
                        </a:rPr>
                        <a:t>/LLM)</a:t>
                      </a:r>
                      <a:endParaRPr lang="pt-BR" sz="2400" dirty="0">
                        <a:effectLst/>
                      </a:endParaRPr>
                    </a:p>
                  </a:txBody>
                  <a:tcPr marL="152400" marR="152400" marT="101600" marB="101600">
                    <a:lnL w="9525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Aft>
                          <a:spcPts val="2400"/>
                        </a:spcAft>
                        <a:buNone/>
                      </a:pPr>
                      <a:r>
                        <a:rPr lang="pt-BR" sz="1600" b="1" i="0" u="none" strike="noStrike" dirty="0">
                          <a:solidFill>
                            <a:srgbClr val="1F1F1F"/>
                          </a:solidFill>
                          <a:effectLst/>
                          <a:latin typeface="Arial" panose="020B0604020202020204" pitchFamily="34" charset="0"/>
                        </a:rPr>
                        <a:t>Agente de IA</a:t>
                      </a:r>
                      <a:endParaRPr lang="pt-BR" sz="2400" dirty="0">
                        <a:effectLst/>
                      </a:endParaRPr>
                    </a:p>
                  </a:txBody>
                  <a:tcPr marL="152400" marR="152400" marT="101600" marB="101600">
                    <a:lnL w="9525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104707"/>
                  </a:ext>
                </a:extLst>
              </a:tr>
              <a:tr h="690880">
                <a:tc>
                  <a:txBody>
                    <a:bodyPr/>
                    <a:lstStyle/>
                    <a:p>
                      <a:pPr rtl="0" fontAlgn="t">
                        <a:spcAft>
                          <a:spcPts val="2400"/>
                        </a:spcAft>
                        <a:buNone/>
                      </a:pPr>
                      <a:r>
                        <a:rPr lang="pt-BR" sz="1600" b="1" i="0" u="none" strike="noStrike">
                          <a:solidFill>
                            <a:srgbClr val="1F1F1F"/>
                          </a:solidFill>
                          <a:effectLst/>
                          <a:latin typeface="Arial" panose="020B0604020202020204" pitchFamily="34" charset="0"/>
                        </a:rPr>
                        <a:t>O Pedido</a:t>
                      </a:r>
                      <a:endParaRPr lang="pt-BR" sz="2400">
                        <a:effectLst/>
                      </a:endParaRPr>
                    </a:p>
                  </a:txBody>
                  <a:tcPr marL="152400" marR="152400" marT="101600" marB="101600">
                    <a:lnL w="9525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spcAft>
                          <a:spcPts val="2400"/>
                        </a:spcAft>
                        <a:buNone/>
                      </a:pPr>
                      <a:r>
                        <a:rPr lang="pt-BR" sz="1600" b="0" i="0" u="none" strike="noStrike">
                          <a:solidFill>
                            <a:srgbClr val="1F1F1F"/>
                          </a:solidFill>
                          <a:effectLst/>
                          <a:latin typeface="Arial" panose="020B0604020202020204" pitchFamily="34" charset="0"/>
                        </a:rPr>
                        <a:t>"Escreva um e-mail cobrando o relatório da Secretaria de Obras."</a:t>
                      </a:r>
                      <a:endParaRPr lang="pt-BR" sz="2400">
                        <a:effectLst/>
                      </a:endParaRPr>
                    </a:p>
                  </a:txBody>
                  <a:tcPr marL="152400" marR="152400" marT="101600" marB="101600">
                    <a:lnL w="9525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spcAft>
                          <a:spcPts val="2400"/>
                        </a:spcAft>
                        <a:buNone/>
                      </a:pPr>
                      <a:r>
                        <a:rPr lang="pt-BR" sz="1600" b="0" i="0" u="none" strike="noStrike" dirty="0">
                          <a:solidFill>
                            <a:srgbClr val="1F1F1F"/>
                          </a:solidFill>
                          <a:effectLst/>
                          <a:latin typeface="Arial" panose="020B0604020202020204" pitchFamily="34" charset="0"/>
                        </a:rPr>
                        <a:t>"Cobre o relatório da Secretaria de Obras e me avise quando chegar."</a:t>
                      </a:r>
                      <a:endParaRPr lang="pt-BR" sz="2400" dirty="0">
                        <a:effectLst/>
                      </a:endParaRPr>
                    </a:p>
                  </a:txBody>
                  <a:tcPr marL="152400" marR="152400" marT="101600" marB="101600">
                    <a:lnL w="9525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66475676"/>
                  </a:ext>
                </a:extLst>
              </a:tr>
              <a:tr h="934720">
                <a:tc>
                  <a:txBody>
                    <a:bodyPr/>
                    <a:lstStyle/>
                    <a:p>
                      <a:pPr rtl="0" fontAlgn="t">
                        <a:spcAft>
                          <a:spcPts val="2400"/>
                        </a:spcAft>
                        <a:buNone/>
                      </a:pPr>
                      <a:r>
                        <a:rPr lang="pt-BR" sz="1600" b="1" i="0" u="none" strike="noStrike">
                          <a:solidFill>
                            <a:srgbClr val="1F1F1F"/>
                          </a:solidFill>
                          <a:effectLst/>
                          <a:latin typeface="Arial" panose="020B0604020202020204" pitchFamily="34" charset="0"/>
                        </a:rPr>
                        <a:t>O Resultado</a:t>
                      </a:r>
                      <a:endParaRPr lang="pt-BR" sz="2400">
                        <a:effectLst/>
                      </a:endParaRPr>
                    </a:p>
                  </a:txBody>
                  <a:tcPr marL="152400" marR="152400" marT="101600" marB="101600">
                    <a:lnL w="9525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spcAft>
                          <a:spcPts val="2400"/>
                        </a:spcAft>
                        <a:buNone/>
                      </a:pPr>
                      <a:r>
                        <a:rPr lang="pt-BR" sz="1600" b="0" i="0" u="none" strike="noStrike">
                          <a:solidFill>
                            <a:srgbClr val="1F1F1F"/>
                          </a:solidFill>
                          <a:effectLst/>
                          <a:latin typeface="Arial" panose="020B0604020202020204" pitchFamily="34" charset="0"/>
                        </a:rPr>
                        <a:t>A IA gera o texto do e-mail na tela. Você precisa copiar, abrir seu e-mail, colar e enviar.</a:t>
                      </a:r>
                      <a:endParaRPr lang="pt-BR" sz="2400">
                        <a:effectLst/>
                      </a:endParaRPr>
                    </a:p>
                  </a:txBody>
                  <a:tcPr marL="152400" marR="152400" marT="101600" marB="101600">
                    <a:lnL w="9525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spcAft>
                          <a:spcPts val="2400"/>
                        </a:spcAft>
                        <a:buNone/>
                      </a:pPr>
                      <a:r>
                        <a:rPr lang="pt-BR" sz="1600" b="0" i="0" u="none" strike="noStrike" dirty="0">
                          <a:solidFill>
                            <a:srgbClr val="1F1F1F"/>
                          </a:solidFill>
                          <a:effectLst/>
                          <a:latin typeface="Arial" panose="020B0604020202020204" pitchFamily="34" charset="0"/>
                        </a:rPr>
                        <a:t>O Agente escreve o e-mail, </a:t>
                      </a:r>
                      <a:r>
                        <a:rPr lang="pt-BR" sz="1600" b="1" i="0" u="none" strike="noStrike" dirty="0">
                          <a:solidFill>
                            <a:srgbClr val="1F1F1F"/>
                          </a:solidFill>
                          <a:effectLst/>
                          <a:latin typeface="Arial" panose="020B0604020202020204" pitchFamily="34" charset="0"/>
                        </a:rPr>
                        <a:t>abre o seu Outlook</a:t>
                      </a:r>
                      <a:r>
                        <a:rPr lang="pt-BR" sz="1600" b="0" i="0" u="none" strike="noStrike" dirty="0">
                          <a:solidFill>
                            <a:srgbClr val="1F1F1F"/>
                          </a:solidFill>
                          <a:effectLst/>
                          <a:latin typeface="Arial" panose="020B0604020202020204" pitchFamily="34" charset="0"/>
                        </a:rPr>
                        <a:t>, envia para o secretário correto e fica monitorando a resposta.</a:t>
                      </a:r>
                      <a:endParaRPr lang="pt-BR" sz="2400" dirty="0">
                        <a:effectLst/>
                      </a:endParaRPr>
                    </a:p>
                  </a:txBody>
                  <a:tcPr marL="152400" marR="152400" marT="101600" marB="101600">
                    <a:lnL w="9525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2053835"/>
                  </a:ext>
                </a:extLst>
              </a:tr>
              <a:tr h="447040">
                <a:tc>
                  <a:txBody>
                    <a:bodyPr/>
                    <a:lstStyle/>
                    <a:p>
                      <a:pPr rtl="0" fontAlgn="t">
                        <a:spcAft>
                          <a:spcPts val="2400"/>
                        </a:spcAft>
                        <a:buNone/>
                      </a:pPr>
                      <a:r>
                        <a:rPr lang="pt-BR" sz="1600" b="1" i="0" u="none" strike="noStrike">
                          <a:solidFill>
                            <a:srgbClr val="1F1F1F"/>
                          </a:solidFill>
                          <a:effectLst/>
                          <a:latin typeface="Arial" panose="020B0604020202020204" pitchFamily="34" charset="0"/>
                        </a:rPr>
                        <a:t>Papel</a:t>
                      </a:r>
                      <a:endParaRPr lang="pt-BR" sz="2400">
                        <a:effectLst/>
                      </a:endParaRPr>
                    </a:p>
                  </a:txBody>
                  <a:tcPr marL="152400" marR="152400" marT="101600" marB="101600">
                    <a:lnL w="9525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spcAft>
                          <a:spcPts val="2400"/>
                        </a:spcAft>
                        <a:buNone/>
                      </a:pPr>
                      <a:r>
                        <a:rPr lang="pt-BR" sz="1600" b="0" i="0" u="none" strike="noStrike">
                          <a:solidFill>
                            <a:srgbClr val="1F1F1F"/>
                          </a:solidFill>
                          <a:effectLst/>
                          <a:latin typeface="Arial" panose="020B0604020202020204" pitchFamily="34" charset="0"/>
                        </a:rPr>
                        <a:t>Assistente Passivo.</a:t>
                      </a:r>
                      <a:endParaRPr lang="pt-BR" sz="2400">
                        <a:effectLst/>
                      </a:endParaRPr>
                    </a:p>
                  </a:txBody>
                  <a:tcPr marL="152400" marR="152400" marT="101600" marB="101600">
                    <a:lnL w="9525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spcAft>
                          <a:spcPts val="2400"/>
                        </a:spcAft>
                        <a:buNone/>
                      </a:pPr>
                      <a:r>
                        <a:rPr lang="pt-BR" sz="1600" b="0" i="0" u="none" strike="noStrike" dirty="0">
                          <a:solidFill>
                            <a:srgbClr val="1F1F1F"/>
                          </a:solidFill>
                          <a:effectLst/>
                          <a:latin typeface="Arial" panose="020B0604020202020204" pitchFamily="34" charset="0"/>
                        </a:rPr>
                        <a:t>Executor Ativo.</a:t>
                      </a:r>
                      <a:endParaRPr lang="pt-BR" sz="2400" dirty="0">
                        <a:effectLst/>
                      </a:endParaRPr>
                    </a:p>
                  </a:txBody>
                  <a:tcPr marL="152400" marR="152400" marT="101600" marB="101600">
                    <a:lnL w="9525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5432855"/>
                  </a:ext>
                </a:extLst>
              </a:tr>
            </a:tbl>
          </a:graphicData>
        </a:graphic>
      </p:graphicFrame>
      <p:sp>
        <p:nvSpPr>
          <p:cNvPr id="6" name="Rectangle 1">
            <a:extLst>
              <a:ext uri="{FF2B5EF4-FFF2-40B4-BE49-F238E27FC236}">
                <a16:creationId xmlns:a16="http://schemas.microsoft.com/office/drawing/2014/main" id="{21F17C21-192D-903B-E9E4-97BE385FFA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029" y="1058734"/>
            <a:ext cx="8417785" cy="2031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21920" tIns="0" rIns="121920" bIns="0" numCol="1" anchor="ctr" anchorCtr="0" compatLnSpc="1">
            <a:prstTxWarp prst="textNoShape">
              <a:avLst/>
            </a:prstTxWarp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pt-BR" sz="1467" dirty="0">
                <a:solidFill>
                  <a:srgbClr val="1F1F1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Diferente de uma simples automação (que segue um roteiro fixo "Se acontecer A, faça B"), o Agente de IA tem autonomia para decidir </a:t>
            </a:r>
            <a:r>
              <a:rPr lang="pt-BR" altLang="pt-BR" sz="1467" i="1" dirty="0">
                <a:solidFill>
                  <a:srgbClr val="1F1F1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como</a:t>
            </a:r>
            <a:r>
              <a:rPr lang="pt-BR" altLang="pt-BR" sz="1467" dirty="0">
                <a:solidFill>
                  <a:srgbClr val="1F1F1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resolver o problema. Raciocínio:</a:t>
            </a:r>
          </a:p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altLang="pt-BR" sz="1467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pt-BR" altLang="pt-BR" sz="1467" b="1" dirty="0">
                <a:solidFill>
                  <a:srgbClr val="1F1F1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Perceber:</a:t>
            </a:r>
            <a:r>
              <a:rPr lang="pt-BR" altLang="pt-BR" sz="1467" dirty="0">
                <a:solidFill>
                  <a:srgbClr val="1F1F1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Ele recebe uma demanda.</a:t>
            </a:r>
          </a:p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 startAt="2"/>
            </a:pPr>
            <a:r>
              <a:rPr lang="pt-BR" altLang="pt-BR" sz="1467" b="1" dirty="0">
                <a:solidFill>
                  <a:srgbClr val="1F1F1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Pensar (Raciocínio):</a:t>
            </a:r>
            <a:r>
              <a:rPr lang="pt-BR" altLang="pt-BR" sz="1467" dirty="0">
                <a:solidFill>
                  <a:srgbClr val="1F1F1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"Para resolver isso, preciso primeiro consultar a lei X, depois verificar o cadastro do cidadão e, por fim, enviar uma resposta."</a:t>
            </a:r>
          </a:p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 startAt="3"/>
            </a:pPr>
            <a:r>
              <a:rPr lang="pt-BR" altLang="pt-BR" sz="1467" b="1" dirty="0">
                <a:solidFill>
                  <a:srgbClr val="1F1F1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Agir (Uso de Ferramentas):</a:t>
            </a:r>
            <a:r>
              <a:rPr lang="pt-BR" altLang="pt-BR" sz="1467" dirty="0">
                <a:solidFill>
                  <a:srgbClr val="1F1F1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Ele conecta-se ao banco de dados ou ao e-mail.</a:t>
            </a:r>
          </a:p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 startAt="4"/>
            </a:pPr>
            <a:r>
              <a:rPr lang="pt-BR" altLang="pt-BR" sz="1467" b="1" dirty="0">
                <a:solidFill>
                  <a:srgbClr val="1F1F1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Avaliar:</a:t>
            </a:r>
            <a:r>
              <a:rPr lang="pt-BR" altLang="pt-BR" sz="1467" dirty="0">
                <a:solidFill>
                  <a:srgbClr val="1F1F1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"Consegui a informação? Sim. Agora vou para o próximo passo."</a:t>
            </a:r>
            <a:endParaRPr lang="pt-BR" altLang="pt-BR" sz="1467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altLang="pt-BR" sz="1467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1272D0B9-DE15-85D1-814F-3612106FFC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8774" y="2889079"/>
            <a:ext cx="5094452" cy="3692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21920" tIns="0" rIns="121920" bIns="101568" numCol="1" anchor="ctr" anchorCtr="0" compatLnSpc="1">
            <a:prstTxWarp prst="textNoShape">
              <a:avLst/>
            </a:prstTxWarp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pt-BR" sz="1733" b="1" dirty="0">
                <a:solidFill>
                  <a:srgbClr val="1F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Diferença Chave: </a:t>
            </a:r>
            <a:r>
              <a:rPr lang="pt-BR" altLang="pt-BR" sz="1733" b="1" dirty="0" err="1">
                <a:solidFill>
                  <a:srgbClr val="1F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Chatbot</a:t>
            </a:r>
            <a:r>
              <a:rPr lang="pt-BR" altLang="pt-BR" sz="1733" b="1" dirty="0">
                <a:solidFill>
                  <a:srgbClr val="1F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vs. Agente</a:t>
            </a:r>
            <a:endParaRPr lang="pt-BR" altLang="pt-BR" sz="1200" b="1" dirty="0"/>
          </a:p>
        </p:txBody>
      </p:sp>
    </p:spTree>
    <p:extLst>
      <p:ext uri="{BB962C8B-B14F-4D97-AF65-F5344CB8AC3E}">
        <p14:creationId xmlns:p14="http://schemas.microsoft.com/office/powerpoint/2010/main" val="326009723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CC5883-7001-4FF4-382B-7FEF3DD3E8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Agrupar 31">
            <a:extLst>
              <a:ext uri="{FF2B5EF4-FFF2-40B4-BE49-F238E27FC236}">
                <a16:creationId xmlns:a16="http://schemas.microsoft.com/office/drawing/2014/main" id="{AC731CB0-39FC-C893-6C56-52AEA64F7D68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9144000" cy="5143500"/>
          </a:xfrm>
        </p:grpSpPr>
        <p:pic>
          <p:nvPicPr>
            <p:cNvPr id="2" name="Image 0" descr="preencoded.png">
              <a:extLst>
                <a:ext uri="{FF2B5EF4-FFF2-40B4-BE49-F238E27FC236}">
                  <a16:creationId xmlns:a16="http://schemas.microsoft.com/office/drawing/2014/main" id="{E764958F-0E02-261E-759A-77A17A472EB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</p:spPr>
        </p:pic>
        <p:sp>
          <p:nvSpPr>
            <p:cNvPr id="31" name="Retângulo 30">
              <a:extLst>
                <a:ext uri="{FF2B5EF4-FFF2-40B4-BE49-F238E27FC236}">
                  <a16:creationId xmlns:a16="http://schemas.microsoft.com/office/drawing/2014/main" id="{FC5E23D1-7828-CD06-3EB0-AE7658467852}"/>
                </a:ext>
              </a:extLst>
            </p:cNvPr>
            <p:cNvSpPr/>
            <p:nvPr/>
          </p:nvSpPr>
          <p:spPr>
            <a:xfrm>
              <a:off x="189186" y="1082566"/>
              <a:ext cx="7788166" cy="271166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</p:grpSp>
      <p:sp>
        <p:nvSpPr>
          <p:cNvPr id="3" name="Text 0">
            <a:extLst>
              <a:ext uri="{FF2B5EF4-FFF2-40B4-BE49-F238E27FC236}">
                <a16:creationId xmlns:a16="http://schemas.microsoft.com/office/drawing/2014/main" id="{3AA97D48-C59A-69ED-4294-6AA8E36A0426}"/>
              </a:ext>
            </a:extLst>
          </p:cNvPr>
          <p:cNvSpPr/>
          <p:nvPr/>
        </p:nvSpPr>
        <p:spPr>
          <a:xfrm>
            <a:off x="762001" y="531169"/>
            <a:ext cx="7944483" cy="46166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3000" b="1" dirty="0" err="1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Algumas</a:t>
            </a:r>
            <a:r>
              <a:rPr lang="en-US" sz="30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IAs </a:t>
            </a:r>
            <a:r>
              <a:rPr lang="en-US" sz="3000" b="1" dirty="0" err="1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já</a:t>
            </a:r>
            <a:r>
              <a:rPr lang="en-US" sz="30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3000" b="1" dirty="0" err="1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estão</a:t>
            </a:r>
            <a:r>
              <a:rPr lang="en-US" sz="30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3000" b="1" dirty="0" err="1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oferecendo</a:t>
            </a:r>
            <a:r>
              <a:rPr lang="en-US" sz="30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3000" b="1" dirty="0" err="1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Agentes</a:t>
            </a:r>
            <a:endParaRPr lang="en-US" sz="3000" dirty="0">
              <a:solidFill>
                <a:srgbClr val="FF6B35"/>
              </a:solidFill>
            </a:endParaRPr>
          </a:p>
        </p:txBody>
      </p:sp>
      <p:sp>
        <p:nvSpPr>
          <p:cNvPr id="25" name="Shape 15">
            <a:extLst>
              <a:ext uri="{FF2B5EF4-FFF2-40B4-BE49-F238E27FC236}">
                <a16:creationId xmlns:a16="http://schemas.microsoft.com/office/drawing/2014/main" id="{85EAC142-9C11-B2D2-0B64-89DA621091BD}"/>
              </a:ext>
            </a:extLst>
          </p:cNvPr>
          <p:cNvSpPr/>
          <p:nvPr/>
        </p:nvSpPr>
        <p:spPr>
          <a:xfrm>
            <a:off x="0" y="6096000"/>
            <a:ext cx="12192000" cy="762000"/>
          </a:xfrm>
          <a:prstGeom prst="rect">
            <a:avLst/>
          </a:prstGeom>
          <a:solidFill>
            <a:srgbClr val="FF6B35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6" name="Shape 16">
            <a:extLst>
              <a:ext uri="{FF2B5EF4-FFF2-40B4-BE49-F238E27FC236}">
                <a16:creationId xmlns:a16="http://schemas.microsoft.com/office/drawing/2014/main" id="{24AFAD87-C149-28C4-9610-DF91C21D9E36}"/>
              </a:ext>
            </a:extLst>
          </p:cNvPr>
          <p:cNvSpPr/>
          <p:nvPr/>
        </p:nvSpPr>
        <p:spPr>
          <a:xfrm>
            <a:off x="3657600" y="6191251"/>
            <a:ext cx="8534400" cy="666751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7" name="Shape 17">
            <a:extLst>
              <a:ext uri="{FF2B5EF4-FFF2-40B4-BE49-F238E27FC236}">
                <a16:creationId xmlns:a16="http://schemas.microsoft.com/office/drawing/2014/main" id="{ECA625E4-CB82-44CF-2300-37E817E77D76}"/>
              </a:ext>
            </a:extLst>
          </p:cNvPr>
          <p:cNvSpPr/>
          <p:nvPr/>
        </p:nvSpPr>
        <p:spPr>
          <a:xfrm>
            <a:off x="0" y="6572251"/>
            <a:ext cx="12192000" cy="285751"/>
          </a:xfrm>
          <a:prstGeom prst="rect">
            <a:avLst/>
          </a:prstGeom>
          <a:solidFill>
            <a:srgbClr val="0A1E3D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8" name="Text 18">
            <a:extLst>
              <a:ext uri="{FF2B5EF4-FFF2-40B4-BE49-F238E27FC236}">
                <a16:creationId xmlns:a16="http://schemas.microsoft.com/office/drawing/2014/main" id="{41994CBA-D558-1332-7BB7-9D3454A06737}"/>
              </a:ext>
            </a:extLst>
          </p:cNvPr>
          <p:cNvSpPr/>
          <p:nvPr/>
        </p:nvSpPr>
        <p:spPr>
          <a:xfrm>
            <a:off x="381000" y="6210644"/>
            <a:ext cx="1221488" cy="32316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21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UNYFLEX</a:t>
            </a:r>
            <a:endParaRPr lang="en-US" sz="2100" dirty="0"/>
          </a:p>
        </p:txBody>
      </p:sp>
      <p:sp>
        <p:nvSpPr>
          <p:cNvPr id="29" name="Shape 19">
            <a:extLst>
              <a:ext uri="{FF2B5EF4-FFF2-40B4-BE49-F238E27FC236}">
                <a16:creationId xmlns:a16="http://schemas.microsoft.com/office/drawing/2014/main" id="{36DA5BB9-346F-6941-DC33-3E7D976C5F6A}"/>
              </a:ext>
            </a:extLst>
          </p:cNvPr>
          <p:cNvSpPr/>
          <p:nvPr/>
        </p:nvSpPr>
        <p:spPr>
          <a:xfrm>
            <a:off x="11239501" y="6096001"/>
            <a:ext cx="571500" cy="5715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pic>
        <p:nvPicPr>
          <p:cNvPr id="30" name="Image 8" descr="preencoded.png">
            <a:extLst>
              <a:ext uri="{FF2B5EF4-FFF2-40B4-BE49-F238E27FC236}">
                <a16:creationId xmlns:a16="http://schemas.microsoft.com/office/drawing/2014/main" id="{3B99F309-475E-DF19-F335-5D7034C3AC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82375" y="6238875"/>
            <a:ext cx="285751" cy="285751"/>
          </a:xfrm>
          <a:prstGeom prst="rect">
            <a:avLst/>
          </a:prstGeom>
        </p:spPr>
      </p:pic>
      <p:pic>
        <p:nvPicPr>
          <p:cNvPr id="7" name="Imagem 6" descr="Interface gráfica do usuário, Texto, Aplicativo, Email&#10;&#10;O conteúdo gerado por IA pode estar incorreto.">
            <a:extLst>
              <a:ext uri="{FF2B5EF4-FFF2-40B4-BE49-F238E27FC236}">
                <a16:creationId xmlns:a16="http://schemas.microsoft.com/office/drawing/2014/main" id="{094AED20-81DF-1606-A59E-AC724B0D18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040460"/>
            <a:ext cx="6557661" cy="4756022"/>
          </a:xfrm>
          <a:prstGeom prst="rect">
            <a:avLst/>
          </a:prstGeom>
        </p:spPr>
      </p:pic>
      <p:pic>
        <p:nvPicPr>
          <p:cNvPr id="10" name="Imagem 9" descr="Interface gráfica do usuário, Aplicativo&#10;&#10;O conteúdo gerado por IA pode estar incorreto.">
            <a:extLst>
              <a:ext uri="{FF2B5EF4-FFF2-40B4-BE49-F238E27FC236}">
                <a16:creationId xmlns:a16="http://schemas.microsoft.com/office/drawing/2014/main" id="{BA3812B7-083C-540D-30D9-082F9D02F0B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460" t="3461" r="3924"/>
          <a:stretch>
            <a:fillRect/>
          </a:stretch>
        </p:blipFill>
        <p:spPr>
          <a:xfrm>
            <a:off x="6557661" y="1088084"/>
            <a:ext cx="6139008" cy="4708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8471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E34AAF-C061-2613-7E12-0EB831FF93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Agrupar 31">
            <a:extLst>
              <a:ext uri="{FF2B5EF4-FFF2-40B4-BE49-F238E27FC236}">
                <a16:creationId xmlns:a16="http://schemas.microsoft.com/office/drawing/2014/main" id="{F016E09B-C67D-11E7-85CA-029F2CA1AA80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9144000" cy="5143500"/>
          </a:xfrm>
        </p:grpSpPr>
        <p:pic>
          <p:nvPicPr>
            <p:cNvPr id="2" name="Image 0" descr="preencoded.png">
              <a:extLst>
                <a:ext uri="{FF2B5EF4-FFF2-40B4-BE49-F238E27FC236}">
                  <a16:creationId xmlns:a16="http://schemas.microsoft.com/office/drawing/2014/main" id="{39F07F67-B586-43DD-A191-641A160AD9A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</p:spPr>
        </p:pic>
        <p:sp>
          <p:nvSpPr>
            <p:cNvPr id="31" name="Retângulo 30">
              <a:extLst>
                <a:ext uri="{FF2B5EF4-FFF2-40B4-BE49-F238E27FC236}">
                  <a16:creationId xmlns:a16="http://schemas.microsoft.com/office/drawing/2014/main" id="{24BEDDEF-F52C-8E76-B29C-AE0B808111D3}"/>
                </a:ext>
              </a:extLst>
            </p:cNvPr>
            <p:cNvSpPr/>
            <p:nvPr/>
          </p:nvSpPr>
          <p:spPr>
            <a:xfrm>
              <a:off x="189186" y="1082566"/>
              <a:ext cx="7788166" cy="271166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</p:grpSp>
      <p:sp>
        <p:nvSpPr>
          <p:cNvPr id="3" name="Text 0">
            <a:extLst>
              <a:ext uri="{FF2B5EF4-FFF2-40B4-BE49-F238E27FC236}">
                <a16:creationId xmlns:a16="http://schemas.microsoft.com/office/drawing/2014/main" id="{5B1A563E-FDF2-C3C8-C704-D34CD58C9335}"/>
              </a:ext>
            </a:extLst>
          </p:cNvPr>
          <p:cNvSpPr/>
          <p:nvPr/>
        </p:nvSpPr>
        <p:spPr>
          <a:xfrm>
            <a:off x="762001" y="300337"/>
            <a:ext cx="9641173" cy="92333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pt-BR" sz="30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Machine Learning (Aprendizado de Máquina): </a:t>
            </a:r>
            <a:r>
              <a:rPr lang="pt-BR" sz="3000" b="1" dirty="0">
                <a:solidFill>
                  <a:srgbClr val="FF6B35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Conceito, Usos e Exemplos</a:t>
            </a:r>
            <a:endParaRPr lang="en-US" sz="3000" dirty="0">
              <a:solidFill>
                <a:srgbClr val="FF6B35"/>
              </a:solidFill>
            </a:endParaRPr>
          </a:p>
        </p:txBody>
      </p:sp>
      <p:sp>
        <p:nvSpPr>
          <p:cNvPr id="25" name="Shape 15">
            <a:extLst>
              <a:ext uri="{FF2B5EF4-FFF2-40B4-BE49-F238E27FC236}">
                <a16:creationId xmlns:a16="http://schemas.microsoft.com/office/drawing/2014/main" id="{65316FB2-7C35-4ACB-682E-F840484423C5}"/>
              </a:ext>
            </a:extLst>
          </p:cNvPr>
          <p:cNvSpPr/>
          <p:nvPr/>
        </p:nvSpPr>
        <p:spPr>
          <a:xfrm>
            <a:off x="0" y="6096000"/>
            <a:ext cx="12192000" cy="762000"/>
          </a:xfrm>
          <a:prstGeom prst="rect">
            <a:avLst/>
          </a:prstGeom>
          <a:solidFill>
            <a:srgbClr val="FF6B35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6" name="Shape 16">
            <a:extLst>
              <a:ext uri="{FF2B5EF4-FFF2-40B4-BE49-F238E27FC236}">
                <a16:creationId xmlns:a16="http://schemas.microsoft.com/office/drawing/2014/main" id="{B40DFAAF-42C6-D8E6-4353-3446BAB3875F}"/>
              </a:ext>
            </a:extLst>
          </p:cNvPr>
          <p:cNvSpPr/>
          <p:nvPr/>
        </p:nvSpPr>
        <p:spPr>
          <a:xfrm>
            <a:off x="3657600" y="6191251"/>
            <a:ext cx="8534400" cy="666751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7" name="Shape 17">
            <a:extLst>
              <a:ext uri="{FF2B5EF4-FFF2-40B4-BE49-F238E27FC236}">
                <a16:creationId xmlns:a16="http://schemas.microsoft.com/office/drawing/2014/main" id="{A067BF3C-F4F6-C24A-695C-5824AD071757}"/>
              </a:ext>
            </a:extLst>
          </p:cNvPr>
          <p:cNvSpPr/>
          <p:nvPr/>
        </p:nvSpPr>
        <p:spPr>
          <a:xfrm>
            <a:off x="0" y="6572251"/>
            <a:ext cx="12192000" cy="285751"/>
          </a:xfrm>
          <a:prstGeom prst="rect">
            <a:avLst/>
          </a:prstGeom>
          <a:solidFill>
            <a:srgbClr val="0A1E3D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8" name="Text 18">
            <a:extLst>
              <a:ext uri="{FF2B5EF4-FFF2-40B4-BE49-F238E27FC236}">
                <a16:creationId xmlns:a16="http://schemas.microsoft.com/office/drawing/2014/main" id="{1E1F5223-571C-2EE5-D12D-DD89B36D9358}"/>
              </a:ext>
            </a:extLst>
          </p:cNvPr>
          <p:cNvSpPr/>
          <p:nvPr/>
        </p:nvSpPr>
        <p:spPr>
          <a:xfrm>
            <a:off x="381000" y="6210644"/>
            <a:ext cx="1221488" cy="32316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21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UNYFLEX</a:t>
            </a:r>
            <a:endParaRPr lang="en-US" sz="2100" dirty="0"/>
          </a:p>
        </p:txBody>
      </p:sp>
      <p:sp>
        <p:nvSpPr>
          <p:cNvPr id="29" name="Shape 19">
            <a:extLst>
              <a:ext uri="{FF2B5EF4-FFF2-40B4-BE49-F238E27FC236}">
                <a16:creationId xmlns:a16="http://schemas.microsoft.com/office/drawing/2014/main" id="{7A83DC37-3F0C-D55F-7E15-BE2350E68891}"/>
              </a:ext>
            </a:extLst>
          </p:cNvPr>
          <p:cNvSpPr/>
          <p:nvPr/>
        </p:nvSpPr>
        <p:spPr>
          <a:xfrm>
            <a:off x="11239501" y="6096001"/>
            <a:ext cx="571500" cy="5715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pic>
        <p:nvPicPr>
          <p:cNvPr id="30" name="Image 8" descr="preencoded.png">
            <a:extLst>
              <a:ext uri="{FF2B5EF4-FFF2-40B4-BE49-F238E27FC236}">
                <a16:creationId xmlns:a16="http://schemas.microsoft.com/office/drawing/2014/main" id="{CA2701BB-1E26-FCCD-7973-BA69DFACD5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82375" y="6238875"/>
            <a:ext cx="285751" cy="285751"/>
          </a:xfrm>
          <a:prstGeom prst="rect">
            <a:avLst/>
          </a:prstGeom>
        </p:spPr>
      </p:pic>
      <p:sp>
        <p:nvSpPr>
          <p:cNvPr id="33" name="CaixaDeTexto 32">
            <a:extLst>
              <a:ext uri="{FF2B5EF4-FFF2-40B4-BE49-F238E27FC236}">
                <a16:creationId xmlns:a16="http://schemas.microsoft.com/office/drawing/2014/main" id="{D04BF13A-FD34-F8FE-19AD-D57AA485C8AD}"/>
              </a:ext>
            </a:extLst>
          </p:cNvPr>
          <p:cNvSpPr txBox="1"/>
          <p:nvPr/>
        </p:nvSpPr>
        <p:spPr>
          <a:xfrm>
            <a:off x="523874" y="1443421"/>
            <a:ext cx="5572125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 Machine Learning (ML) é um </a:t>
            </a:r>
            <a:r>
              <a:rPr lang="pt-BR" sz="14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subcampo</a:t>
            </a:r>
            <a:r>
              <a:rPr lang="pt-BR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da Inteligência Artificial (IA) que permite a sistemas de computador </a:t>
            </a:r>
            <a:r>
              <a:rPr lang="pt-BR" sz="14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aprender com dados</a:t>
            </a:r>
            <a:r>
              <a:rPr lang="pt-BR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, </a:t>
            </a:r>
            <a:r>
              <a:rPr lang="pt-BR" sz="14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identificar padrões</a:t>
            </a:r>
            <a:r>
              <a:rPr lang="pt-BR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e </a:t>
            </a:r>
            <a:r>
              <a:rPr lang="pt-BR" sz="14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tomar decisões</a:t>
            </a:r>
            <a:r>
              <a:rPr lang="pt-BR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ou </a:t>
            </a:r>
            <a:r>
              <a:rPr lang="pt-BR" sz="14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fazer previsões</a:t>
            </a:r>
            <a:r>
              <a:rPr lang="pt-BR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sem serem explicitamente programados para a tarefa.</a:t>
            </a:r>
          </a:p>
          <a:p>
            <a:endParaRPr lang="pt-BR" sz="14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r>
              <a:rPr lang="pt-BR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 ML utiliza grandes volumes de dados de treinamento (em vez de regras estáticas de programação) para criar um modelo que melhora seu desempenho à medida que processa mais informações.</a:t>
            </a:r>
          </a:p>
          <a:p>
            <a:endParaRPr lang="pt-BR" sz="14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r>
              <a:rPr lang="pt-BR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Principais tipos de aprendizado:</a:t>
            </a:r>
          </a:p>
          <a:p>
            <a:endParaRPr lang="pt-BR" sz="14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r>
              <a:rPr lang="pt-BR" sz="14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Supervisionado:</a:t>
            </a:r>
            <a:r>
              <a:rPr lang="pt-BR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O modelo aprende a partir de dados rotulados (entrada -&gt; saída esperada).</a:t>
            </a:r>
          </a:p>
          <a:p>
            <a:endParaRPr lang="pt-BR" sz="1400" b="1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r>
              <a:rPr lang="pt-BR" sz="14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Não Supervisionado:</a:t>
            </a:r>
            <a:r>
              <a:rPr lang="pt-BR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O modelo encontra padrões e estruturas em dados não rotulados (agrupamento, associação).</a:t>
            </a:r>
          </a:p>
          <a:p>
            <a:endParaRPr lang="pt-BR" sz="1400" b="1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r>
              <a:rPr lang="pt-BR" sz="14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Por Reforço:</a:t>
            </a:r>
            <a:r>
              <a:rPr lang="pt-BR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O modelo aprende através de tentativa e erro, recebendo "recompensas" por ações corretas.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1FA8BCF9-75CC-D2F7-5ED4-A63FDB1310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39264" y="1918741"/>
            <a:ext cx="5521293" cy="3102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47614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Interface gráfica do usuário, Texto, Aplicativo, chat ou mensagem de texto&#10;&#10;O conteúdo gerado por IA pode estar incorreto.">
            <a:extLst>
              <a:ext uri="{FF2B5EF4-FFF2-40B4-BE49-F238E27FC236}">
                <a16:creationId xmlns:a16="http://schemas.microsoft.com/office/drawing/2014/main" id="{B754D56C-726C-A30C-27A5-68017D3AE4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729" y="1237944"/>
            <a:ext cx="9964541" cy="4382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91563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4ABF94-6517-C7AE-E972-2E08347615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Agrupar 26">
            <a:extLst>
              <a:ext uri="{FF2B5EF4-FFF2-40B4-BE49-F238E27FC236}">
                <a16:creationId xmlns:a16="http://schemas.microsoft.com/office/drawing/2014/main" id="{C8291336-D214-30B0-F2BA-032B52449A8E}"/>
              </a:ext>
            </a:extLst>
          </p:cNvPr>
          <p:cNvGrpSpPr/>
          <p:nvPr/>
        </p:nvGrpSpPr>
        <p:grpSpPr>
          <a:xfrm>
            <a:off x="0" y="0"/>
            <a:ext cx="12192000" cy="7486651"/>
            <a:chOff x="0" y="0"/>
            <a:chExt cx="9144000" cy="5614988"/>
          </a:xfrm>
        </p:grpSpPr>
        <p:pic>
          <p:nvPicPr>
            <p:cNvPr id="2" name="Image 0" descr="preencoded.png">
              <a:extLst>
                <a:ext uri="{FF2B5EF4-FFF2-40B4-BE49-F238E27FC236}">
                  <a16:creationId xmlns:a16="http://schemas.microsoft.com/office/drawing/2014/main" id="{016B5889-F061-2D16-2ED8-0CC6F1918B4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9144000" cy="5614988"/>
            </a:xfrm>
            <a:prstGeom prst="rect">
              <a:avLst/>
            </a:prstGeom>
          </p:spPr>
        </p:pic>
        <p:sp>
          <p:nvSpPr>
            <p:cNvPr id="25" name="Retângulo 24">
              <a:extLst>
                <a:ext uri="{FF2B5EF4-FFF2-40B4-BE49-F238E27FC236}">
                  <a16:creationId xmlns:a16="http://schemas.microsoft.com/office/drawing/2014/main" id="{185B7910-378B-4A15-7C58-5D141A24477C}"/>
                </a:ext>
              </a:extLst>
            </p:cNvPr>
            <p:cNvSpPr/>
            <p:nvPr/>
          </p:nvSpPr>
          <p:spPr>
            <a:xfrm>
              <a:off x="285750" y="3026979"/>
              <a:ext cx="8486774" cy="198079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  <p:sp>
          <p:nvSpPr>
            <p:cNvPr id="26" name="Retângulo 25">
              <a:extLst>
                <a:ext uri="{FF2B5EF4-FFF2-40B4-BE49-F238E27FC236}">
                  <a16:creationId xmlns:a16="http://schemas.microsoft.com/office/drawing/2014/main" id="{24A1A1B8-2EDF-6439-2BA9-BFF392CE90EE}"/>
                </a:ext>
              </a:extLst>
            </p:cNvPr>
            <p:cNvSpPr/>
            <p:nvPr/>
          </p:nvSpPr>
          <p:spPr>
            <a:xfrm>
              <a:off x="4755358" y="1791891"/>
              <a:ext cx="3995736" cy="22455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</p:grpSp>
      <p:sp>
        <p:nvSpPr>
          <p:cNvPr id="8" name="Shape 2">
            <a:extLst>
              <a:ext uri="{FF2B5EF4-FFF2-40B4-BE49-F238E27FC236}">
                <a16:creationId xmlns:a16="http://schemas.microsoft.com/office/drawing/2014/main" id="{B337910B-A950-A43B-9201-1B04FA572989}"/>
              </a:ext>
            </a:extLst>
          </p:cNvPr>
          <p:cNvSpPr/>
          <p:nvPr/>
        </p:nvSpPr>
        <p:spPr>
          <a:xfrm>
            <a:off x="79917" y="1481084"/>
            <a:ext cx="6770151" cy="5034017"/>
          </a:xfrm>
          <a:prstGeom prst="rect">
            <a:avLst/>
          </a:prstGeom>
          <a:solidFill>
            <a:srgbClr val="F5F7FA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3" name="Text 0">
            <a:extLst>
              <a:ext uri="{FF2B5EF4-FFF2-40B4-BE49-F238E27FC236}">
                <a16:creationId xmlns:a16="http://schemas.microsoft.com/office/drawing/2014/main" id="{662A0EF6-6574-734F-B40A-90C9987711A4}"/>
              </a:ext>
            </a:extLst>
          </p:cNvPr>
          <p:cNvSpPr/>
          <p:nvPr/>
        </p:nvSpPr>
        <p:spPr>
          <a:xfrm>
            <a:off x="2282460" y="536660"/>
            <a:ext cx="7627088" cy="507831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sz="3300" b="1" dirty="0" err="1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NotebookLM</a:t>
            </a:r>
            <a:r>
              <a:rPr lang="en-US" sz="33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– </a:t>
            </a:r>
            <a:r>
              <a:rPr lang="en-US" sz="3300" b="1" dirty="0" err="1">
                <a:solidFill>
                  <a:srgbClr val="FF6B35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evitando</a:t>
            </a:r>
            <a:r>
              <a:rPr lang="en-US" sz="3300" b="1" dirty="0">
                <a:solidFill>
                  <a:srgbClr val="FF6B35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3300" b="1" dirty="0" err="1">
                <a:solidFill>
                  <a:srgbClr val="FF6B35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alucinações</a:t>
            </a:r>
            <a:endParaRPr lang="en-US" sz="3300" dirty="0">
              <a:solidFill>
                <a:srgbClr val="FF6B35"/>
              </a:solidFill>
            </a:endParaRPr>
          </a:p>
        </p:txBody>
      </p:sp>
      <p:sp>
        <p:nvSpPr>
          <p:cNvPr id="19" name="Shape 14">
            <a:extLst>
              <a:ext uri="{FF2B5EF4-FFF2-40B4-BE49-F238E27FC236}">
                <a16:creationId xmlns:a16="http://schemas.microsoft.com/office/drawing/2014/main" id="{505EF134-699D-F9EB-8592-2DDC5DFEFCE3}"/>
              </a:ext>
            </a:extLst>
          </p:cNvPr>
          <p:cNvSpPr/>
          <p:nvPr/>
        </p:nvSpPr>
        <p:spPr>
          <a:xfrm>
            <a:off x="0" y="6724651"/>
            <a:ext cx="12192000" cy="762000"/>
          </a:xfrm>
          <a:prstGeom prst="rect">
            <a:avLst/>
          </a:prstGeom>
          <a:solidFill>
            <a:srgbClr val="FF6B35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0" name="Shape 15">
            <a:extLst>
              <a:ext uri="{FF2B5EF4-FFF2-40B4-BE49-F238E27FC236}">
                <a16:creationId xmlns:a16="http://schemas.microsoft.com/office/drawing/2014/main" id="{48DD7BE7-A4A1-A211-1185-D7BEC59E2484}"/>
              </a:ext>
            </a:extLst>
          </p:cNvPr>
          <p:cNvSpPr/>
          <p:nvPr/>
        </p:nvSpPr>
        <p:spPr>
          <a:xfrm>
            <a:off x="3657600" y="6819901"/>
            <a:ext cx="8534400" cy="666751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1" name="Shape 16">
            <a:extLst>
              <a:ext uri="{FF2B5EF4-FFF2-40B4-BE49-F238E27FC236}">
                <a16:creationId xmlns:a16="http://schemas.microsoft.com/office/drawing/2014/main" id="{E23BF604-3CA7-9954-B74D-A6AE70FAB67B}"/>
              </a:ext>
            </a:extLst>
          </p:cNvPr>
          <p:cNvSpPr/>
          <p:nvPr/>
        </p:nvSpPr>
        <p:spPr>
          <a:xfrm>
            <a:off x="0" y="7200900"/>
            <a:ext cx="12192000" cy="285751"/>
          </a:xfrm>
          <a:prstGeom prst="rect">
            <a:avLst/>
          </a:prstGeom>
          <a:solidFill>
            <a:srgbClr val="0A1E3D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2" name="Text 17">
            <a:extLst>
              <a:ext uri="{FF2B5EF4-FFF2-40B4-BE49-F238E27FC236}">
                <a16:creationId xmlns:a16="http://schemas.microsoft.com/office/drawing/2014/main" id="{490032FE-E885-3FFD-990C-DAE6C844F3FA}"/>
              </a:ext>
            </a:extLst>
          </p:cNvPr>
          <p:cNvSpPr/>
          <p:nvPr/>
        </p:nvSpPr>
        <p:spPr>
          <a:xfrm>
            <a:off x="381000" y="6839295"/>
            <a:ext cx="1221488" cy="32316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21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UNYFLEX</a:t>
            </a:r>
            <a:endParaRPr lang="en-US" sz="2100" dirty="0"/>
          </a:p>
        </p:txBody>
      </p:sp>
      <p:sp>
        <p:nvSpPr>
          <p:cNvPr id="23" name="Shape 18">
            <a:extLst>
              <a:ext uri="{FF2B5EF4-FFF2-40B4-BE49-F238E27FC236}">
                <a16:creationId xmlns:a16="http://schemas.microsoft.com/office/drawing/2014/main" id="{2D0828EB-B810-9082-864B-B358A407F0DE}"/>
              </a:ext>
            </a:extLst>
          </p:cNvPr>
          <p:cNvSpPr/>
          <p:nvPr/>
        </p:nvSpPr>
        <p:spPr>
          <a:xfrm>
            <a:off x="11239501" y="6724651"/>
            <a:ext cx="571500" cy="5715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pic>
        <p:nvPicPr>
          <p:cNvPr id="24" name="Image 3" descr="preencoded.png">
            <a:extLst>
              <a:ext uri="{FF2B5EF4-FFF2-40B4-BE49-F238E27FC236}">
                <a16:creationId xmlns:a16="http://schemas.microsoft.com/office/drawing/2014/main" id="{914C4042-DAEC-ABDB-6478-5BF9C88639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82375" y="6867525"/>
            <a:ext cx="285751" cy="285751"/>
          </a:xfrm>
          <a:prstGeom prst="rect">
            <a:avLst/>
          </a:prstGeom>
        </p:spPr>
      </p:pic>
      <p:pic>
        <p:nvPicPr>
          <p:cNvPr id="5" name="Imagem 4" descr="Interface gráfica do usuário, Texto, Aplicativo&#10;&#10;O conteúdo gerado por IA pode estar incorreto.">
            <a:extLst>
              <a:ext uri="{FF2B5EF4-FFF2-40B4-BE49-F238E27FC236}">
                <a16:creationId xmlns:a16="http://schemas.microsoft.com/office/drawing/2014/main" id="{82B80F30-1B4B-C9B8-49C1-58858777EE1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6979" r="3513"/>
          <a:stretch>
            <a:fillRect/>
          </a:stretch>
        </p:blipFill>
        <p:spPr>
          <a:xfrm>
            <a:off x="6997521" y="2262913"/>
            <a:ext cx="5327648" cy="3246577"/>
          </a:xfrm>
          <a:prstGeom prst="rect">
            <a:avLst/>
          </a:prstGeom>
        </p:spPr>
      </p:pic>
      <p:sp>
        <p:nvSpPr>
          <p:cNvPr id="7" name="Rectangle 1">
            <a:extLst>
              <a:ext uri="{FF2B5EF4-FFF2-40B4-BE49-F238E27FC236}">
                <a16:creationId xmlns:a16="http://schemas.microsoft.com/office/drawing/2014/main" id="{F258DA35-AD11-8E3E-87CF-ED0AC52AAA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489" y="1465572"/>
            <a:ext cx="6860459" cy="5016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pt-BR" sz="16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 Que É?</a:t>
            </a:r>
            <a:r>
              <a:rPr lang="pt-BR" altLang="pt-BR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Uma IA do Google focada em </a:t>
            </a:r>
            <a:r>
              <a:rPr lang="pt-BR" altLang="pt-BR" sz="1600" b="1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Grounding</a:t>
            </a:r>
            <a:r>
              <a:rPr lang="pt-BR" altLang="pt-BR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(fundamentação). Ela </a:t>
            </a:r>
            <a:r>
              <a:rPr lang="pt-BR" altLang="pt-BR" sz="1600" b="1" i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só</a:t>
            </a:r>
            <a:r>
              <a:rPr lang="pt-BR" altLang="pt-BR" sz="16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responde</a:t>
            </a:r>
            <a:r>
              <a:rPr lang="pt-BR" altLang="pt-BR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com base nos documentos que você enviar, </a:t>
            </a:r>
            <a:r>
              <a:rPr lang="pt-BR" altLang="pt-BR" sz="16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sem inventar informações externas</a:t>
            </a:r>
            <a:r>
              <a:rPr lang="pt-BR" altLang="pt-BR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</a:t>
            </a:r>
          </a:p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altLang="pt-BR" sz="1600" b="1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pt-BR" sz="14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Fontes (</a:t>
            </a:r>
            <a:r>
              <a:rPr lang="pt-BR" altLang="pt-BR" sz="1400" b="1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Sources</a:t>
            </a:r>
            <a:r>
              <a:rPr lang="pt-BR" altLang="pt-BR" sz="14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):</a:t>
            </a:r>
            <a:r>
              <a:rPr lang="pt-BR" altLang="pt-BR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Você pode fazer upload de </a:t>
            </a:r>
            <a:r>
              <a:rPr lang="pt-BR" altLang="pt-BR"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PDFs</a:t>
            </a:r>
            <a:r>
              <a:rPr lang="pt-BR" altLang="pt-BR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(</a:t>
            </a:r>
            <a:r>
              <a:rPr lang="pt-BR" altLang="pt-BR"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ex</a:t>
            </a:r>
            <a:r>
              <a:rPr lang="pt-BR" altLang="pt-BR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: Lei Orgânica, Plano Diretor), colar textos, links de sites ou arquivos do Google Drive.</a:t>
            </a:r>
          </a:p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altLang="pt-BR" sz="1400" b="1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pt-BR" sz="14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Resumo de Áudio (</a:t>
            </a:r>
            <a:r>
              <a:rPr lang="pt-BR" altLang="pt-BR" sz="1400" b="1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Audio</a:t>
            </a:r>
            <a:r>
              <a:rPr lang="pt-BR" altLang="pt-BR" sz="14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Overview):</a:t>
            </a:r>
            <a:r>
              <a:rPr lang="pt-BR" altLang="pt-BR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Transforma seus documentos em um "Podcast" (dialogo entre dois apresentadores) em áudio, resumindo os pontos chave (ótimo para ouvir no trânsito).</a:t>
            </a:r>
          </a:p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altLang="pt-BR" sz="1400" b="1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pt-BR" sz="14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Citações:</a:t>
            </a:r>
            <a:r>
              <a:rPr lang="pt-BR" altLang="pt-BR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Toda resposta vem com um número. Clicando nele, a ferramenta te leva para o parágrafo exato do PDF original onde está a informação.</a:t>
            </a:r>
          </a:p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altLang="pt-BR" sz="1400" b="1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pt-BR" sz="14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Potencial para o Setor Público:</a:t>
            </a:r>
            <a:endParaRPr lang="pt-BR" altLang="pt-BR" sz="14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lvl="1" defTabSz="121917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pt-BR" altLang="pt-BR" sz="14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Análise de Editais:</a:t>
            </a:r>
            <a:r>
              <a:rPr lang="pt-BR" altLang="pt-BR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Carregue um edital de licitação de 100 páginas e pergunte: </a:t>
            </a:r>
            <a:r>
              <a:rPr lang="pt-BR" altLang="pt-BR" sz="1400" i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"Quais são as exigências de habilitação jurídica?"</a:t>
            </a:r>
            <a:r>
              <a:rPr lang="pt-BR" altLang="pt-BR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</a:t>
            </a:r>
          </a:p>
          <a:p>
            <a:pPr lvl="1" defTabSz="121917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pt-BR" altLang="pt-BR" sz="14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Comparação de Leis:</a:t>
            </a:r>
            <a:r>
              <a:rPr lang="pt-BR" altLang="pt-BR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Carregue a lei antiga e a nova e peça: </a:t>
            </a:r>
            <a:r>
              <a:rPr lang="pt-BR" altLang="pt-BR" sz="1400" i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"O que mudou?"</a:t>
            </a:r>
            <a:r>
              <a:rPr lang="pt-BR" altLang="pt-BR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</a:t>
            </a:r>
          </a:p>
          <a:p>
            <a:pPr lvl="1" defTabSz="121917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pt-BR" altLang="pt-BR" sz="14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Segurança:</a:t>
            </a:r>
            <a:r>
              <a:rPr lang="pt-BR" altLang="pt-BR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Ideal para tirar dúvidas de cidadãos baseadas estritamente na lei, sem risco da IA "inventar" uma regra.</a:t>
            </a:r>
          </a:p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altLang="pt-BR" sz="16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9" name="Shape 3">
            <a:extLst>
              <a:ext uri="{FF2B5EF4-FFF2-40B4-BE49-F238E27FC236}">
                <a16:creationId xmlns:a16="http://schemas.microsoft.com/office/drawing/2014/main" id="{E2085593-D89E-9E8B-B3FA-207BD93CDF57}"/>
              </a:ext>
            </a:extLst>
          </p:cNvPr>
          <p:cNvSpPr/>
          <p:nvPr/>
        </p:nvSpPr>
        <p:spPr>
          <a:xfrm>
            <a:off x="131389" y="1481084"/>
            <a:ext cx="57151" cy="1676400"/>
          </a:xfrm>
          <a:prstGeom prst="rect">
            <a:avLst/>
          </a:prstGeom>
          <a:solidFill>
            <a:srgbClr val="FF6B35"/>
          </a:solidFill>
          <a:ln/>
        </p:spPr>
        <p:txBody>
          <a:bodyPr/>
          <a:lstStyle/>
          <a:p>
            <a:endParaRPr lang="pt-BR" sz="2400"/>
          </a:p>
        </p:txBody>
      </p:sp>
    </p:spTree>
    <p:extLst>
      <p:ext uri="{BB962C8B-B14F-4D97-AF65-F5344CB8AC3E}">
        <p14:creationId xmlns:p14="http://schemas.microsoft.com/office/powerpoint/2010/main" val="235187388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94D32A-EB1E-61DF-CE68-DF89B263DE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Agrupar 26">
            <a:extLst>
              <a:ext uri="{FF2B5EF4-FFF2-40B4-BE49-F238E27FC236}">
                <a16:creationId xmlns:a16="http://schemas.microsoft.com/office/drawing/2014/main" id="{A7EED655-A992-1B57-6C64-D2FB79646EAC}"/>
              </a:ext>
            </a:extLst>
          </p:cNvPr>
          <p:cNvGrpSpPr/>
          <p:nvPr/>
        </p:nvGrpSpPr>
        <p:grpSpPr>
          <a:xfrm>
            <a:off x="0" y="0"/>
            <a:ext cx="12192000" cy="7486651"/>
            <a:chOff x="0" y="0"/>
            <a:chExt cx="9144000" cy="5614988"/>
          </a:xfrm>
        </p:grpSpPr>
        <p:pic>
          <p:nvPicPr>
            <p:cNvPr id="2" name="Image 0" descr="preencoded.png">
              <a:extLst>
                <a:ext uri="{FF2B5EF4-FFF2-40B4-BE49-F238E27FC236}">
                  <a16:creationId xmlns:a16="http://schemas.microsoft.com/office/drawing/2014/main" id="{68F0A000-6EA4-916A-7CBB-3DD9CA4BFE3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9144000" cy="5614988"/>
            </a:xfrm>
            <a:prstGeom prst="rect">
              <a:avLst/>
            </a:prstGeom>
          </p:spPr>
        </p:pic>
        <p:sp>
          <p:nvSpPr>
            <p:cNvPr id="25" name="Retângulo 24">
              <a:extLst>
                <a:ext uri="{FF2B5EF4-FFF2-40B4-BE49-F238E27FC236}">
                  <a16:creationId xmlns:a16="http://schemas.microsoft.com/office/drawing/2014/main" id="{65BEE8D1-1D6F-46ED-83BE-6BBED489FD91}"/>
                </a:ext>
              </a:extLst>
            </p:cNvPr>
            <p:cNvSpPr/>
            <p:nvPr/>
          </p:nvSpPr>
          <p:spPr>
            <a:xfrm>
              <a:off x="285750" y="3026979"/>
              <a:ext cx="8486774" cy="198079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  <p:sp>
          <p:nvSpPr>
            <p:cNvPr id="26" name="Retângulo 25">
              <a:extLst>
                <a:ext uri="{FF2B5EF4-FFF2-40B4-BE49-F238E27FC236}">
                  <a16:creationId xmlns:a16="http://schemas.microsoft.com/office/drawing/2014/main" id="{72E0AF71-93D7-0406-8D10-66B1C3FF01D8}"/>
                </a:ext>
              </a:extLst>
            </p:cNvPr>
            <p:cNvSpPr/>
            <p:nvPr/>
          </p:nvSpPr>
          <p:spPr>
            <a:xfrm>
              <a:off x="4755358" y="1791891"/>
              <a:ext cx="3995736" cy="22455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</p:grpSp>
      <p:sp>
        <p:nvSpPr>
          <p:cNvPr id="3" name="Text 0">
            <a:extLst>
              <a:ext uri="{FF2B5EF4-FFF2-40B4-BE49-F238E27FC236}">
                <a16:creationId xmlns:a16="http://schemas.microsoft.com/office/drawing/2014/main" id="{90627720-B653-C209-D860-006564458B96}"/>
              </a:ext>
            </a:extLst>
          </p:cNvPr>
          <p:cNvSpPr/>
          <p:nvPr/>
        </p:nvSpPr>
        <p:spPr>
          <a:xfrm>
            <a:off x="584087" y="536660"/>
            <a:ext cx="11023852" cy="507831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sz="3300" b="1" dirty="0">
                <a:solidFill>
                  <a:srgbClr val="FF6B35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Canvas</a:t>
            </a:r>
            <a:r>
              <a:rPr lang="en-US" sz="33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do Gemini – </a:t>
            </a:r>
            <a:r>
              <a:rPr lang="en-US" sz="3300" b="1" dirty="0" err="1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desmistificar</a:t>
            </a:r>
            <a:r>
              <a:rPr lang="en-US" sz="33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a </a:t>
            </a:r>
            <a:r>
              <a:rPr lang="en-US" sz="3300" b="1" dirty="0" err="1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linguagem</a:t>
            </a:r>
            <a:r>
              <a:rPr lang="en-US" sz="33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HTML</a:t>
            </a:r>
            <a:endParaRPr lang="en-US" sz="3300" dirty="0"/>
          </a:p>
        </p:txBody>
      </p:sp>
      <p:sp>
        <p:nvSpPr>
          <p:cNvPr id="19" name="Shape 14">
            <a:extLst>
              <a:ext uri="{FF2B5EF4-FFF2-40B4-BE49-F238E27FC236}">
                <a16:creationId xmlns:a16="http://schemas.microsoft.com/office/drawing/2014/main" id="{AE55495F-1ACA-0508-42CB-99FC539599F4}"/>
              </a:ext>
            </a:extLst>
          </p:cNvPr>
          <p:cNvSpPr/>
          <p:nvPr/>
        </p:nvSpPr>
        <p:spPr>
          <a:xfrm>
            <a:off x="0" y="6724651"/>
            <a:ext cx="12192000" cy="762000"/>
          </a:xfrm>
          <a:prstGeom prst="rect">
            <a:avLst/>
          </a:prstGeom>
          <a:solidFill>
            <a:srgbClr val="FF6B35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0" name="Shape 15">
            <a:extLst>
              <a:ext uri="{FF2B5EF4-FFF2-40B4-BE49-F238E27FC236}">
                <a16:creationId xmlns:a16="http://schemas.microsoft.com/office/drawing/2014/main" id="{93F7B966-3CB5-EB2F-3575-AEB5B6FFCBBC}"/>
              </a:ext>
            </a:extLst>
          </p:cNvPr>
          <p:cNvSpPr/>
          <p:nvPr/>
        </p:nvSpPr>
        <p:spPr>
          <a:xfrm>
            <a:off x="3657600" y="6819901"/>
            <a:ext cx="8534400" cy="666751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1" name="Shape 16">
            <a:extLst>
              <a:ext uri="{FF2B5EF4-FFF2-40B4-BE49-F238E27FC236}">
                <a16:creationId xmlns:a16="http://schemas.microsoft.com/office/drawing/2014/main" id="{6EBB2F3C-59D2-6181-3120-6FCBD1910008}"/>
              </a:ext>
            </a:extLst>
          </p:cNvPr>
          <p:cNvSpPr/>
          <p:nvPr/>
        </p:nvSpPr>
        <p:spPr>
          <a:xfrm>
            <a:off x="0" y="7200900"/>
            <a:ext cx="12192000" cy="285751"/>
          </a:xfrm>
          <a:prstGeom prst="rect">
            <a:avLst/>
          </a:prstGeom>
          <a:solidFill>
            <a:srgbClr val="0A1E3D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2" name="Text 17">
            <a:extLst>
              <a:ext uri="{FF2B5EF4-FFF2-40B4-BE49-F238E27FC236}">
                <a16:creationId xmlns:a16="http://schemas.microsoft.com/office/drawing/2014/main" id="{41221222-D422-3847-5A08-3AA2567C9717}"/>
              </a:ext>
            </a:extLst>
          </p:cNvPr>
          <p:cNvSpPr/>
          <p:nvPr/>
        </p:nvSpPr>
        <p:spPr>
          <a:xfrm>
            <a:off x="381000" y="6839295"/>
            <a:ext cx="1221488" cy="32316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21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UNYFLEX</a:t>
            </a:r>
            <a:endParaRPr lang="en-US" sz="2100" dirty="0"/>
          </a:p>
        </p:txBody>
      </p:sp>
      <p:sp>
        <p:nvSpPr>
          <p:cNvPr id="23" name="Shape 18">
            <a:extLst>
              <a:ext uri="{FF2B5EF4-FFF2-40B4-BE49-F238E27FC236}">
                <a16:creationId xmlns:a16="http://schemas.microsoft.com/office/drawing/2014/main" id="{4114BC42-1665-5D43-3426-A529B8529C4B}"/>
              </a:ext>
            </a:extLst>
          </p:cNvPr>
          <p:cNvSpPr/>
          <p:nvPr/>
        </p:nvSpPr>
        <p:spPr>
          <a:xfrm>
            <a:off x="11239501" y="6724651"/>
            <a:ext cx="571500" cy="5715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pic>
        <p:nvPicPr>
          <p:cNvPr id="24" name="Image 3" descr="preencoded.png">
            <a:extLst>
              <a:ext uri="{FF2B5EF4-FFF2-40B4-BE49-F238E27FC236}">
                <a16:creationId xmlns:a16="http://schemas.microsoft.com/office/drawing/2014/main" id="{C1D0FF7E-FEEA-C55E-97DA-15A4F089F7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82375" y="6867525"/>
            <a:ext cx="285751" cy="285751"/>
          </a:xfrm>
          <a:prstGeom prst="rect">
            <a:avLst/>
          </a:prstGeom>
        </p:spPr>
      </p:pic>
      <p:pic>
        <p:nvPicPr>
          <p:cNvPr id="5" name="Imagem 4" descr="Interface gráfica do usuário, Texto, Aplicativo, chat ou mensagem de texto&#10;&#10;O conteúdo gerado por IA pode estar incorreto.">
            <a:extLst>
              <a:ext uri="{FF2B5EF4-FFF2-40B4-BE49-F238E27FC236}">
                <a16:creationId xmlns:a16="http://schemas.microsoft.com/office/drawing/2014/main" id="{A7F0D41D-194C-A5D0-38D5-21E53A63FA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4299" y="1205551"/>
            <a:ext cx="9769101" cy="532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69573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F2C6EB-E947-768E-9FB6-B386E79C21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Agrupar 31">
            <a:extLst>
              <a:ext uri="{FF2B5EF4-FFF2-40B4-BE49-F238E27FC236}">
                <a16:creationId xmlns:a16="http://schemas.microsoft.com/office/drawing/2014/main" id="{D06FE4CF-2D1E-0E89-2450-8C964A7DD532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9144000" cy="5143500"/>
          </a:xfrm>
        </p:grpSpPr>
        <p:pic>
          <p:nvPicPr>
            <p:cNvPr id="2" name="Image 0" descr="preencoded.png">
              <a:extLst>
                <a:ext uri="{FF2B5EF4-FFF2-40B4-BE49-F238E27FC236}">
                  <a16:creationId xmlns:a16="http://schemas.microsoft.com/office/drawing/2014/main" id="{1A2C9444-D0F5-4135-42DA-34DC7E7B56E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</p:spPr>
        </p:pic>
        <p:sp>
          <p:nvSpPr>
            <p:cNvPr id="31" name="Retângulo 30">
              <a:extLst>
                <a:ext uri="{FF2B5EF4-FFF2-40B4-BE49-F238E27FC236}">
                  <a16:creationId xmlns:a16="http://schemas.microsoft.com/office/drawing/2014/main" id="{AA06AED5-083B-F171-BF91-CFD1EC5C8D7D}"/>
                </a:ext>
              </a:extLst>
            </p:cNvPr>
            <p:cNvSpPr/>
            <p:nvPr/>
          </p:nvSpPr>
          <p:spPr>
            <a:xfrm>
              <a:off x="189186" y="1082566"/>
              <a:ext cx="7788166" cy="271166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</p:grpSp>
      <p:sp>
        <p:nvSpPr>
          <p:cNvPr id="3" name="Text 0">
            <a:extLst>
              <a:ext uri="{FF2B5EF4-FFF2-40B4-BE49-F238E27FC236}">
                <a16:creationId xmlns:a16="http://schemas.microsoft.com/office/drawing/2014/main" id="{14854FF3-89C8-64BC-FBD7-5F23972956FB}"/>
              </a:ext>
            </a:extLst>
          </p:cNvPr>
          <p:cNvSpPr/>
          <p:nvPr/>
        </p:nvSpPr>
        <p:spPr>
          <a:xfrm>
            <a:off x="3445241" y="2124671"/>
            <a:ext cx="5129134" cy="92333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3000" b="1" dirty="0">
                <a:solidFill>
                  <a:srgbClr val="FF6B35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SKILLs</a:t>
            </a:r>
            <a:r>
              <a:rPr lang="en-US" sz="30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DA ANTHROPIC (e </a:t>
            </a:r>
            <a:r>
              <a:rPr lang="en-US" sz="3000" b="1" dirty="0">
                <a:solidFill>
                  <a:srgbClr val="FF6B35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workflows</a:t>
            </a:r>
            <a:r>
              <a:rPr lang="en-US" sz="30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da MANUS)</a:t>
            </a:r>
            <a:endParaRPr lang="en-US" sz="3000" dirty="0"/>
          </a:p>
        </p:txBody>
      </p:sp>
      <p:sp>
        <p:nvSpPr>
          <p:cNvPr id="25" name="Shape 15">
            <a:extLst>
              <a:ext uri="{FF2B5EF4-FFF2-40B4-BE49-F238E27FC236}">
                <a16:creationId xmlns:a16="http://schemas.microsoft.com/office/drawing/2014/main" id="{75E08370-02A5-AFF1-2EB2-74DA565392CC}"/>
              </a:ext>
            </a:extLst>
          </p:cNvPr>
          <p:cNvSpPr/>
          <p:nvPr/>
        </p:nvSpPr>
        <p:spPr>
          <a:xfrm>
            <a:off x="0" y="6096000"/>
            <a:ext cx="12192000" cy="762000"/>
          </a:xfrm>
          <a:prstGeom prst="rect">
            <a:avLst/>
          </a:prstGeom>
          <a:solidFill>
            <a:srgbClr val="FF6B35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6" name="Shape 16">
            <a:extLst>
              <a:ext uri="{FF2B5EF4-FFF2-40B4-BE49-F238E27FC236}">
                <a16:creationId xmlns:a16="http://schemas.microsoft.com/office/drawing/2014/main" id="{85A1C94D-7880-CE7B-EE45-4DD861A2345E}"/>
              </a:ext>
            </a:extLst>
          </p:cNvPr>
          <p:cNvSpPr/>
          <p:nvPr/>
        </p:nvSpPr>
        <p:spPr>
          <a:xfrm>
            <a:off x="3657600" y="6191251"/>
            <a:ext cx="8534400" cy="666751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7" name="Shape 17">
            <a:extLst>
              <a:ext uri="{FF2B5EF4-FFF2-40B4-BE49-F238E27FC236}">
                <a16:creationId xmlns:a16="http://schemas.microsoft.com/office/drawing/2014/main" id="{5806754A-FCB8-BB14-AA9D-B31C8EF428AF}"/>
              </a:ext>
            </a:extLst>
          </p:cNvPr>
          <p:cNvSpPr/>
          <p:nvPr/>
        </p:nvSpPr>
        <p:spPr>
          <a:xfrm>
            <a:off x="0" y="6572251"/>
            <a:ext cx="12192000" cy="285751"/>
          </a:xfrm>
          <a:prstGeom prst="rect">
            <a:avLst/>
          </a:prstGeom>
          <a:solidFill>
            <a:srgbClr val="0A1E3D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8" name="Text 18">
            <a:extLst>
              <a:ext uri="{FF2B5EF4-FFF2-40B4-BE49-F238E27FC236}">
                <a16:creationId xmlns:a16="http://schemas.microsoft.com/office/drawing/2014/main" id="{2FAF4FEB-DB6F-5B84-149C-1072E81CCA3C}"/>
              </a:ext>
            </a:extLst>
          </p:cNvPr>
          <p:cNvSpPr/>
          <p:nvPr/>
        </p:nvSpPr>
        <p:spPr>
          <a:xfrm>
            <a:off x="381000" y="6210644"/>
            <a:ext cx="1221488" cy="32316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21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UNYFLEX</a:t>
            </a:r>
            <a:endParaRPr lang="en-US" sz="2100" dirty="0"/>
          </a:p>
        </p:txBody>
      </p:sp>
      <p:sp>
        <p:nvSpPr>
          <p:cNvPr id="29" name="Shape 19">
            <a:extLst>
              <a:ext uri="{FF2B5EF4-FFF2-40B4-BE49-F238E27FC236}">
                <a16:creationId xmlns:a16="http://schemas.microsoft.com/office/drawing/2014/main" id="{E14187D7-05C2-679A-68F6-CFC12276D653}"/>
              </a:ext>
            </a:extLst>
          </p:cNvPr>
          <p:cNvSpPr/>
          <p:nvPr/>
        </p:nvSpPr>
        <p:spPr>
          <a:xfrm>
            <a:off x="11239501" y="6096001"/>
            <a:ext cx="571500" cy="5715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pic>
        <p:nvPicPr>
          <p:cNvPr id="30" name="Image 8" descr="preencoded.png">
            <a:extLst>
              <a:ext uri="{FF2B5EF4-FFF2-40B4-BE49-F238E27FC236}">
                <a16:creationId xmlns:a16="http://schemas.microsoft.com/office/drawing/2014/main" id="{826EA4E9-B6E9-8AB4-A0F8-DF60EA61EF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82375" y="6238875"/>
            <a:ext cx="285751" cy="285751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55F930EC-8970-58D0-456F-924FD626FC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28442" y="4013380"/>
            <a:ext cx="3585885" cy="769146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0174F201-32BB-0E4E-3664-28812A18C18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24721" y="3746743"/>
            <a:ext cx="2701354" cy="1350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65483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8FB512-D36C-DEA8-3E16-7240D8FD04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Agrupar 31">
            <a:extLst>
              <a:ext uri="{FF2B5EF4-FFF2-40B4-BE49-F238E27FC236}">
                <a16:creationId xmlns:a16="http://schemas.microsoft.com/office/drawing/2014/main" id="{F81FC248-AFDB-8C98-7D11-1A044F2A66EC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9144000" cy="5143500"/>
          </a:xfrm>
        </p:grpSpPr>
        <p:pic>
          <p:nvPicPr>
            <p:cNvPr id="2" name="Image 0" descr="preencoded.png">
              <a:extLst>
                <a:ext uri="{FF2B5EF4-FFF2-40B4-BE49-F238E27FC236}">
                  <a16:creationId xmlns:a16="http://schemas.microsoft.com/office/drawing/2014/main" id="{75290730-174B-F47B-0B43-AC160FBD13D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</p:spPr>
        </p:pic>
        <p:sp>
          <p:nvSpPr>
            <p:cNvPr id="31" name="Retângulo 30">
              <a:extLst>
                <a:ext uri="{FF2B5EF4-FFF2-40B4-BE49-F238E27FC236}">
                  <a16:creationId xmlns:a16="http://schemas.microsoft.com/office/drawing/2014/main" id="{DB14ED0C-62B8-5EE9-5B1C-257D5F9498CA}"/>
                </a:ext>
              </a:extLst>
            </p:cNvPr>
            <p:cNvSpPr/>
            <p:nvPr/>
          </p:nvSpPr>
          <p:spPr>
            <a:xfrm>
              <a:off x="189186" y="1082566"/>
              <a:ext cx="7788166" cy="271166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</p:grpSp>
      <p:sp>
        <p:nvSpPr>
          <p:cNvPr id="25" name="Shape 15">
            <a:extLst>
              <a:ext uri="{FF2B5EF4-FFF2-40B4-BE49-F238E27FC236}">
                <a16:creationId xmlns:a16="http://schemas.microsoft.com/office/drawing/2014/main" id="{56E6342C-03D5-8801-8BBD-205D00384DDD}"/>
              </a:ext>
            </a:extLst>
          </p:cNvPr>
          <p:cNvSpPr/>
          <p:nvPr/>
        </p:nvSpPr>
        <p:spPr>
          <a:xfrm>
            <a:off x="0" y="6096000"/>
            <a:ext cx="12192000" cy="762000"/>
          </a:xfrm>
          <a:prstGeom prst="rect">
            <a:avLst/>
          </a:prstGeom>
          <a:solidFill>
            <a:srgbClr val="FF6B35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6" name="Shape 16">
            <a:extLst>
              <a:ext uri="{FF2B5EF4-FFF2-40B4-BE49-F238E27FC236}">
                <a16:creationId xmlns:a16="http://schemas.microsoft.com/office/drawing/2014/main" id="{2E7790D2-B8B1-6F3D-D66F-09DBD08C97E2}"/>
              </a:ext>
            </a:extLst>
          </p:cNvPr>
          <p:cNvSpPr/>
          <p:nvPr/>
        </p:nvSpPr>
        <p:spPr>
          <a:xfrm>
            <a:off x="3657600" y="6191251"/>
            <a:ext cx="8534400" cy="666751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7" name="Shape 17">
            <a:extLst>
              <a:ext uri="{FF2B5EF4-FFF2-40B4-BE49-F238E27FC236}">
                <a16:creationId xmlns:a16="http://schemas.microsoft.com/office/drawing/2014/main" id="{33A98D20-57C2-9097-48B8-6990D7FDD09C}"/>
              </a:ext>
            </a:extLst>
          </p:cNvPr>
          <p:cNvSpPr/>
          <p:nvPr/>
        </p:nvSpPr>
        <p:spPr>
          <a:xfrm>
            <a:off x="0" y="6572251"/>
            <a:ext cx="12192000" cy="285751"/>
          </a:xfrm>
          <a:prstGeom prst="rect">
            <a:avLst/>
          </a:prstGeom>
          <a:solidFill>
            <a:srgbClr val="0A1E3D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8" name="Text 18">
            <a:extLst>
              <a:ext uri="{FF2B5EF4-FFF2-40B4-BE49-F238E27FC236}">
                <a16:creationId xmlns:a16="http://schemas.microsoft.com/office/drawing/2014/main" id="{6E99CB26-9C86-6081-DCD4-D8DF15F69C01}"/>
              </a:ext>
            </a:extLst>
          </p:cNvPr>
          <p:cNvSpPr/>
          <p:nvPr/>
        </p:nvSpPr>
        <p:spPr>
          <a:xfrm>
            <a:off x="381000" y="6210644"/>
            <a:ext cx="1221488" cy="32316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21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UNYFLEX</a:t>
            </a:r>
            <a:endParaRPr lang="en-US" sz="2100" dirty="0"/>
          </a:p>
        </p:txBody>
      </p:sp>
      <p:sp>
        <p:nvSpPr>
          <p:cNvPr id="29" name="Shape 19">
            <a:extLst>
              <a:ext uri="{FF2B5EF4-FFF2-40B4-BE49-F238E27FC236}">
                <a16:creationId xmlns:a16="http://schemas.microsoft.com/office/drawing/2014/main" id="{8F1B79C0-A744-0D8E-431A-06949DA8EB2B}"/>
              </a:ext>
            </a:extLst>
          </p:cNvPr>
          <p:cNvSpPr/>
          <p:nvPr/>
        </p:nvSpPr>
        <p:spPr>
          <a:xfrm>
            <a:off x="11239501" y="6096001"/>
            <a:ext cx="571500" cy="5715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pic>
        <p:nvPicPr>
          <p:cNvPr id="30" name="Image 8" descr="preencoded.png">
            <a:extLst>
              <a:ext uri="{FF2B5EF4-FFF2-40B4-BE49-F238E27FC236}">
                <a16:creationId xmlns:a16="http://schemas.microsoft.com/office/drawing/2014/main" id="{AB170AF6-CD99-C944-A40D-CFAD27E6DF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82375" y="6238875"/>
            <a:ext cx="285751" cy="285751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A9550C69-EA89-6580-B576-A3118C0BEA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52176"/>
            <a:ext cx="12192000" cy="575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79091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B0E518-DB9A-1E02-E325-62F844318F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Agrupar 31">
            <a:extLst>
              <a:ext uri="{FF2B5EF4-FFF2-40B4-BE49-F238E27FC236}">
                <a16:creationId xmlns:a16="http://schemas.microsoft.com/office/drawing/2014/main" id="{E2BF9E88-FBFB-88DA-04B3-CB733380D7F0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9144000" cy="5143500"/>
          </a:xfrm>
        </p:grpSpPr>
        <p:pic>
          <p:nvPicPr>
            <p:cNvPr id="2" name="Image 0" descr="preencoded.png">
              <a:extLst>
                <a:ext uri="{FF2B5EF4-FFF2-40B4-BE49-F238E27FC236}">
                  <a16:creationId xmlns:a16="http://schemas.microsoft.com/office/drawing/2014/main" id="{EA6A50A9-BEB6-7E6C-C26E-AFC4167197F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</p:spPr>
        </p:pic>
        <p:sp>
          <p:nvSpPr>
            <p:cNvPr id="31" name="Retângulo 30">
              <a:extLst>
                <a:ext uri="{FF2B5EF4-FFF2-40B4-BE49-F238E27FC236}">
                  <a16:creationId xmlns:a16="http://schemas.microsoft.com/office/drawing/2014/main" id="{64DAE990-0E9A-F9F4-E394-04865624FCBB}"/>
                </a:ext>
              </a:extLst>
            </p:cNvPr>
            <p:cNvSpPr/>
            <p:nvPr/>
          </p:nvSpPr>
          <p:spPr>
            <a:xfrm>
              <a:off x="189186" y="1082566"/>
              <a:ext cx="7788166" cy="271166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</p:grpSp>
      <p:sp>
        <p:nvSpPr>
          <p:cNvPr id="25" name="Shape 15">
            <a:extLst>
              <a:ext uri="{FF2B5EF4-FFF2-40B4-BE49-F238E27FC236}">
                <a16:creationId xmlns:a16="http://schemas.microsoft.com/office/drawing/2014/main" id="{30A9D09E-4AC0-297D-05B1-6BDDC6C1CAA1}"/>
              </a:ext>
            </a:extLst>
          </p:cNvPr>
          <p:cNvSpPr/>
          <p:nvPr/>
        </p:nvSpPr>
        <p:spPr>
          <a:xfrm>
            <a:off x="0" y="6096000"/>
            <a:ext cx="12192000" cy="762000"/>
          </a:xfrm>
          <a:prstGeom prst="rect">
            <a:avLst/>
          </a:prstGeom>
          <a:solidFill>
            <a:srgbClr val="FF6B35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6" name="Shape 16">
            <a:extLst>
              <a:ext uri="{FF2B5EF4-FFF2-40B4-BE49-F238E27FC236}">
                <a16:creationId xmlns:a16="http://schemas.microsoft.com/office/drawing/2014/main" id="{67DA31C4-F914-6C7C-0E8F-8E79EAB65F3E}"/>
              </a:ext>
            </a:extLst>
          </p:cNvPr>
          <p:cNvSpPr/>
          <p:nvPr/>
        </p:nvSpPr>
        <p:spPr>
          <a:xfrm>
            <a:off x="3657600" y="6191251"/>
            <a:ext cx="8534400" cy="666751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7" name="Shape 17">
            <a:extLst>
              <a:ext uri="{FF2B5EF4-FFF2-40B4-BE49-F238E27FC236}">
                <a16:creationId xmlns:a16="http://schemas.microsoft.com/office/drawing/2014/main" id="{1A77A620-2FD6-1AF7-6D69-F5BA6A82EBDA}"/>
              </a:ext>
            </a:extLst>
          </p:cNvPr>
          <p:cNvSpPr/>
          <p:nvPr/>
        </p:nvSpPr>
        <p:spPr>
          <a:xfrm>
            <a:off x="0" y="6572251"/>
            <a:ext cx="12192000" cy="285751"/>
          </a:xfrm>
          <a:prstGeom prst="rect">
            <a:avLst/>
          </a:prstGeom>
          <a:solidFill>
            <a:srgbClr val="0A1E3D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8" name="Text 18">
            <a:extLst>
              <a:ext uri="{FF2B5EF4-FFF2-40B4-BE49-F238E27FC236}">
                <a16:creationId xmlns:a16="http://schemas.microsoft.com/office/drawing/2014/main" id="{1DE09173-22A7-E931-C1AF-9EAEC05FE382}"/>
              </a:ext>
            </a:extLst>
          </p:cNvPr>
          <p:cNvSpPr/>
          <p:nvPr/>
        </p:nvSpPr>
        <p:spPr>
          <a:xfrm>
            <a:off x="381000" y="6210644"/>
            <a:ext cx="1221488" cy="32316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21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UNYFLEX</a:t>
            </a:r>
            <a:endParaRPr lang="en-US" sz="2100" dirty="0"/>
          </a:p>
        </p:txBody>
      </p:sp>
      <p:sp>
        <p:nvSpPr>
          <p:cNvPr id="29" name="Shape 19">
            <a:extLst>
              <a:ext uri="{FF2B5EF4-FFF2-40B4-BE49-F238E27FC236}">
                <a16:creationId xmlns:a16="http://schemas.microsoft.com/office/drawing/2014/main" id="{076B1A69-332E-D1F5-599B-487948120B9E}"/>
              </a:ext>
            </a:extLst>
          </p:cNvPr>
          <p:cNvSpPr/>
          <p:nvPr/>
        </p:nvSpPr>
        <p:spPr>
          <a:xfrm>
            <a:off x="11239501" y="6096001"/>
            <a:ext cx="571500" cy="5715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pic>
        <p:nvPicPr>
          <p:cNvPr id="30" name="Image 8" descr="preencoded.png">
            <a:extLst>
              <a:ext uri="{FF2B5EF4-FFF2-40B4-BE49-F238E27FC236}">
                <a16:creationId xmlns:a16="http://schemas.microsoft.com/office/drawing/2014/main" id="{E2683B70-079B-0E47-2836-250C50ED5B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82375" y="6238875"/>
            <a:ext cx="285751" cy="285751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3E5D58D5-3E84-211C-FE25-25F3B143A4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85680" y="942628"/>
            <a:ext cx="6020640" cy="4972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42223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9426D1-B776-12C6-5D1B-428EBA90DC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Agrupar 31">
            <a:extLst>
              <a:ext uri="{FF2B5EF4-FFF2-40B4-BE49-F238E27FC236}">
                <a16:creationId xmlns:a16="http://schemas.microsoft.com/office/drawing/2014/main" id="{54FC384A-0E2D-7337-4055-B275D7DBD929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9144000" cy="5143500"/>
          </a:xfrm>
        </p:grpSpPr>
        <p:pic>
          <p:nvPicPr>
            <p:cNvPr id="2" name="Image 0" descr="preencoded.png">
              <a:extLst>
                <a:ext uri="{FF2B5EF4-FFF2-40B4-BE49-F238E27FC236}">
                  <a16:creationId xmlns:a16="http://schemas.microsoft.com/office/drawing/2014/main" id="{8E03C028-F802-2EA6-83DE-4C568C9572D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</p:spPr>
        </p:pic>
        <p:sp>
          <p:nvSpPr>
            <p:cNvPr id="31" name="Retângulo 30">
              <a:extLst>
                <a:ext uri="{FF2B5EF4-FFF2-40B4-BE49-F238E27FC236}">
                  <a16:creationId xmlns:a16="http://schemas.microsoft.com/office/drawing/2014/main" id="{ACBD03D0-2B9A-D2E0-A2A4-F3197F0CB19C}"/>
                </a:ext>
              </a:extLst>
            </p:cNvPr>
            <p:cNvSpPr/>
            <p:nvPr/>
          </p:nvSpPr>
          <p:spPr>
            <a:xfrm>
              <a:off x="189186" y="1082566"/>
              <a:ext cx="7788166" cy="271166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</p:grpSp>
      <p:sp>
        <p:nvSpPr>
          <p:cNvPr id="25" name="Shape 15">
            <a:extLst>
              <a:ext uri="{FF2B5EF4-FFF2-40B4-BE49-F238E27FC236}">
                <a16:creationId xmlns:a16="http://schemas.microsoft.com/office/drawing/2014/main" id="{4F2CE0D3-6AF8-4C55-C6D7-A0EC15ECF2B7}"/>
              </a:ext>
            </a:extLst>
          </p:cNvPr>
          <p:cNvSpPr/>
          <p:nvPr/>
        </p:nvSpPr>
        <p:spPr>
          <a:xfrm>
            <a:off x="0" y="6096000"/>
            <a:ext cx="12192000" cy="762000"/>
          </a:xfrm>
          <a:prstGeom prst="rect">
            <a:avLst/>
          </a:prstGeom>
          <a:solidFill>
            <a:srgbClr val="FF6B35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6" name="Shape 16">
            <a:extLst>
              <a:ext uri="{FF2B5EF4-FFF2-40B4-BE49-F238E27FC236}">
                <a16:creationId xmlns:a16="http://schemas.microsoft.com/office/drawing/2014/main" id="{6D27EA2F-C889-D64C-AF9B-53E4D5A22340}"/>
              </a:ext>
            </a:extLst>
          </p:cNvPr>
          <p:cNvSpPr/>
          <p:nvPr/>
        </p:nvSpPr>
        <p:spPr>
          <a:xfrm>
            <a:off x="3657600" y="6191251"/>
            <a:ext cx="8534400" cy="666751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7" name="Shape 17">
            <a:extLst>
              <a:ext uri="{FF2B5EF4-FFF2-40B4-BE49-F238E27FC236}">
                <a16:creationId xmlns:a16="http://schemas.microsoft.com/office/drawing/2014/main" id="{71258753-2B6B-2292-5F4E-02A5EF73B975}"/>
              </a:ext>
            </a:extLst>
          </p:cNvPr>
          <p:cNvSpPr/>
          <p:nvPr/>
        </p:nvSpPr>
        <p:spPr>
          <a:xfrm>
            <a:off x="0" y="6572251"/>
            <a:ext cx="12192000" cy="285751"/>
          </a:xfrm>
          <a:prstGeom prst="rect">
            <a:avLst/>
          </a:prstGeom>
          <a:solidFill>
            <a:srgbClr val="0A1E3D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8" name="Text 18">
            <a:extLst>
              <a:ext uri="{FF2B5EF4-FFF2-40B4-BE49-F238E27FC236}">
                <a16:creationId xmlns:a16="http://schemas.microsoft.com/office/drawing/2014/main" id="{F81CE327-E513-D498-FEEA-53936F086C0D}"/>
              </a:ext>
            </a:extLst>
          </p:cNvPr>
          <p:cNvSpPr/>
          <p:nvPr/>
        </p:nvSpPr>
        <p:spPr>
          <a:xfrm>
            <a:off x="381000" y="6210644"/>
            <a:ext cx="1221488" cy="32316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21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UNYFLEX</a:t>
            </a:r>
            <a:endParaRPr lang="en-US" sz="2100" dirty="0"/>
          </a:p>
        </p:txBody>
      </p:sp>
      <p:sp>
        <p:nvSpPr>
          <p:cNvPr id="29" name="Shape 19">
            <a:extLst>
              <a:ext uri="{FF2B5EF4-FFF2-40B4-BE49-F238E27FC236}">
                <a16:creationId xmlns:a16="http://schemas.microsoft.com/office/drawing/2014/main" id="{8F3596B7-550B-9E69-BDB2-62CC44783E21}"/>
              </a:ext>
            </a:extLst>
          </p:cNvPr>
          <p:cNvSpPr/>
          <p:nvPr/>
        </p:nvSpPr>
        <p:spPr>
          <a:xfrm>
            <a:off x="11239501" y="6096001"/>
            <a:ext cx="571500" cy="5715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pic>
        <p:nvPicPr>
          <p:cNvPr id="30" name="Image 8" descr="preencoded.png">
            <a:extLst>
              <a:ext uri="{FF2B5EF4-FFF2-40B4-BE49-F238E27FC236}">
                <a16:creationId xmlns:a16="http://schemas.microsoft.com/office/drawing/2014/main" id="{2846E6AA-3490-2582-6281-7AB7E4E82B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82375" y="6238875"/>
            <a:ext cx="285751" cy="285751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AD13B733-E714-F718-DC10-A73B732C2D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6124" y="294492"/>
            <a:ext cx="9859751" cy="5611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65874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8130C6-9E47-03FE-31BD-B9EE29F8D4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Agrupar 31">
            <a:extLst>
              <a:ext uri="{FF2B5EF4-FFF2-40B4-BE49-F238E27FC236}">
                <a16:creationId xmlns:a16="http://schemas.microsoft.com/office/drawing/2014/main" id="{3DB3B5C0-8282-A41F-8D4E-E86CAF730B13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9144000" cy="5143500"/>
          </a:xfrm>
        </p:grpSpPr>
        <p:pic>
          <p:nvPicPr>
            <p:cNvPr id="2" name="Image 0" descr="preencoded.png">
              <a:extLst>
                <a:ext uri="{FF2B5EF4-FFF2-40B4-BE49-F238E27FC236}">
                  <a16:creationId xmlns:a16="http://schemas.microsoft.com/office/drawing/2014/main" id="{C401E690-B1A0-E358-DFAF-932534BEA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</p:spPr>
        </p:pic>
        <p:sp>
          <p:nvSpPr>
            <p:cNvPr id="31" name="Retângulo 30">
              <a:extLst>
                <a:ext uri="{FF2B5EF4-FFF2-40B4-BE49-F238E27FC236}">
                  <a16:creationId xmlns:a16="http://schemas.microsoft.com/office/drawing/2014/main" id="{7D54061B-9E34-0F8C-3C25-A3725CDD86FC}"/>
                </a:ext>
              </a:extLst>
            </p:cNvPr>
            <p:cNvSpPr/>
            <p:nvPr/>
          </p:nvSpPr>
          <p:spPr>
            <a:xfrm>
              <a:off x="189186" y="1082566"/>
              <a:ext cx="7788166" cy="271166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</p:grpSp>
      <p:sp>
        <p:nvSpPr>
          <p:cNvPr id="3" name="Text 0">
            <a:extLst>
              <a:ext uri="{FF2B5EF4-FFF2-40B4-BE49-F238E27FC236}">
                <a16:creationId xmlns:a16="http://schemas.microsoft.com/office/drawing/2014/main" id="{C25574C7-8D91-8BED-4D03-90F2464A7EF6}"/>
              </a:ext>
            </a:extLst>
          </p:cNvPr>
          <p:cNvSpPr/>
          <p:nvPr/>
        </p:nvSpPr>
        <p:spPr>
          <a:xfrm>
            <a:off x="762001" y="531169"/>
            <a:ext cx="7372211" cy="46166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30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Passo a </a:t>
            </a:r>
            <a:r>
              <a:rPr lang="en-US" sz="3000" b="1" dirty="0" err="1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passo</a:t>
            </a:r>
            <a:r>
              <a:rPr lang="en-US" sz="30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da </a:t>
            </a:r>
            <a:r>
              <a:rPr lang="en-US" sz="3000" b="1" dirty="0" err="1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criação</a:t>
            </a:r>
            <a:r>
              <a:rPr lang="en-US" sz="30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de </a:t>
            </a:r>
            <a:r>
              <a:rPr lang="en-US" sz="3000" b="1" dirty="0" err="1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uma</a:t>
            </a:r>
            <a:r>
              <a:rPr lang="en-US" sz="30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3000" b="1" dirty="0">
                <a:solidFill>
                  <a:srgbClr val="FF6B35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SKILL</a:t>
            </a:r>
            <a:endParaRPr lang="en-US" sz="3000" dirty="0">
              <a:solidFill>
                <a:srgbClr val="FF6B35"/>
              </a:solidFill>
            </a:endParaRPr>
          </a:p>
        </p:txBody>
      </p:sp>
      <p:sp>
        <p:nvSpPr>
          <p:cNvPr id="25" name="Shape 15">
            <a:extLst>
              <a:ext uri="{FF2B5EF4-FFF2-40B4-BE49-F238E27FC236}">
                <a16:creationId xmlns:a16="http://schemas.microsoft.com/office/drawing/2014/main" id="{0B54078B-F900-C51C-6B7B-2FB0D5434399}"/>
              </a:ext>
            </a:extLst>
          </p:cNvPr>
          <p:cNvSpPr/>
          <p:nvPr/>
        </p:nvSpPr>
        <p:spPr>
          <a:xfrm>
            <a:off x="0" y="6096000"/>
            <a:ext cx="12192000" cy="762000"/>
          </a:xfrm>
          <a:prstGeom prst="rect">
            <a:avLst/>
          </a:prstGeom>
          <a:solidFill>
            <a:srgbClr val="FF6B35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6" name="Shape 16">
            <a:extLst>
              <a:ext uri="{FF2B5EF4-FFF2-40B4-BE49-F238E27FC236}">
                <a16:creationId xmlns:a16="http://schemas.microsoft.com/office/drawing/2014/main" id="{500874BB-EA77-90A4-32C7-E254DF19C686}"/>
              </a:ext>
            </a:extLst>
          </p:cNvPr>
          <p:cNvSpPr/>
          <p:nvPr/>
        </p:nvSpPr>
        <p:spPr>
          <a:xfrm>
            <a:off x="3657600" y="6191251"/>
            <a:ext cx="8534400" cy="666751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7" name="Shape 17">
            <a:extLst>
              <a:ext uri="{FF2B5EF4-FFF2-40B4-BE49-F238E27FC236}">
                <a16:creationId xmlns:a16="http://schemas.microsoft.com/office/drawing/2014/main" id="{941E29A9-A0B5-95C8-62FE-7F00DE5AF568}"/>
              </a:ext>
            </a:extLst>
          </p:cNvPr>
          <p:cNvSpPr/>
          <p:nvPr/>
        </p:nvSpPr>
        <p:spPr>
          <a:xfrm>
            <a:off x="0" y="6572251"/>
            <a:ext cx="12192000" cy="285751"/>
          </a:xfrm>
          <a:prstGeom prst="rect">
            <a:avLst/>
          </a:prstGeom>
          <a:solidFill>
            <a:srgbClr val="0A1E3D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8" name="Text 18">
            <a:extLst>
              <a:ext uri="{FF2B5EF4-FFF2-40B4-BE49-F238E27FC236}">
                <a16:creationId xmlns:a16="http://schemas.microsoft.com/office/drawing/2014/main" id="{D3C57BB0-5DD7-8B09-9DA3-3F566D39DC5B}"/>
              </a:ext>
            </a:extLst>
          </p:cNvPr>
          <p:cNvSpPr/>
          <p:nvPr/>
        </p:nvSpPr>
        <p:spPr>
          <a:xfrm>
            <a:off x="381000" y="6210644"/>
            <a:ext cx="1221488" cy="32316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21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UNYFLEX</a:t>
            </a:r>
            <a:endParaRPr lang="en-US" sz="2100" dirty="0"/>
          </a:p>
        </p:txBody>
      </p:sp>
      <p:sp>
        <p:nvSpPr>
          <p:cNvPr id="29" name="Shape 19">
            <a:extLst>
              <a:ext uri="{FF2B5EF4-FFF2-40B4-BE49-F238E27FC236}">
                <a16:creationId xmlns:a16="http://schemas.microsoft.com/office/drawing/2014/main" id="{1C499C32-2369-E1E4-2484-1C041E10AC31}"/>
              </a:ext>
            </a:extLst>
          </p:cNvPr>
          <p:cNvSpPr/>
          <p:nvPr/>
        </p:nvSpPr>
        <p:spPr>
          <a:xfrm>
            <a:off x="11239501" y="6096001"/>
            <a:ext cx="571500" cy="5715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pic>
        <p:nvPicPr>
          <p:cNvPr id="30" name="Image 8" descr="preencoded.png">
            <a:extLst>
              <a:ext uri="{FF2B5EF4-FFF2-40B4-BE49-F238E27FC236}">
                <a16:creationId xmlns:a16="http://schemas.microsoft.com/office/drawing/2014/main" id="{1AA9566D-5DA7-978F-A136-0C4214BBD9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82375" y="6238875"/>
            <a:ext cx="285751" cy="285751"/>
          </a:xfrm>
          <a:prstGeom prst="rect">
            <a:avLst/>
          </a:prstGeom>
        </p:spPr>
      </p:pic>
      <p:grpSp>
        <p:nvGrpSpPr>
          <p:cNvPr id="6" name="Agrupar 5">
            <a:extLst>
              <a:ext uri="{FF2B5EF4-FFF2-40B4-BE49-F238E27FC236}">
                <a16:creationId xmlns:a16="http://schemas.microsoft.com/office/drawing/2014/main" id="{225A1DFF-FE3E-5B49-4FAF-AEFDE9ED8A3E}"/>
              </a:ext>
            </a:extLst>
          </p:cNvPr>
          <p:cNvGrpSpPr/>
          <p:nvPr/>
        </p:nvGrpSpPr>
        <p:grpSpPr>
          <a:xfrm>
            <a:off x="914400" y="1203581"/>
            <a:ext cx="7174842" cy="461665"/>
            <a:chOff x="914400" y="1443421"/>
            <a:chExt cx="7174842" cy="461665"/>
          </a:xfrm>
        </p:grpSpPr>
        <p:sp>
          <p:nvSpPr>
            <p:cNvPr id="4" name="Retângulo 3">
              <a:extLst>
                <a:ext uri="{FF2B5EF4-FFF2-40B4-BE49-F238E27FC236}">
                  <a16:creationId xmlns:a16="http://schemas.microsoft.com/office/drawing/2014/main" id="{3521BCE8-50C1-C1DB-D41C-7EA901104E3C}"/>
                </a:ext>
              </a:extLst>
            </p:cNvPr>
            <p:cNvSpPr/>
            <p:nvPr/>
          </p:nvSpPr>
          <p:spPr>
            <a:xfrm>
              <a:off x="914400" y="1443421"/>
              <a:ext cx="509666" cy="46166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FF6B3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dirty="0">
                  <a:solidFill>
                    <a:srgbClr val="FF6B35"/>
                  </a:solidFill>
                </a:rPr>
                <a:t>Q1</a:t>
              </a:r>
            </a:p>
          </p:txBody>
        </p:sp>
        <p:sp>
          <p:nvSpPr>
            <p:cNvPr id="5" name="CaixaDeTexto 4">
              <a:extLst>
                <a:ext uri="{FF2B5EF4-FFF2-40B4-BE49-F238E27FC236}">
                  <a16:creationId xmlns:a16="http://schemas.microsoft.com/office/drawing/2014/main" id="{9F075F3C-7885-BE14-08E8-E2AD6B2573AB}"/>
                </a:ext>
              </a:extLst>
            </p:cNvPr>
            <p:cNvSpPr txBox="1"/>
            <p:nvPr/>
          </p:nvSpPr>
          <p:spPr>
            <a:xfrm>
              <a:off x="1768840" y="1503381"/>
              <a:ext cx="632040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/>
                <a:t>O que a SKILL faz?</a:t>
              </a:r>
            </a:p>
          </p:txBody>
        </p:sp>
      </p:grpSp>
      <p:grpSp>
        <p:nvGrpSpPr>
          <p:cNvPr id="8" name="Agrupar 7">
            <a:extLst>
              <a:ext uri="{FF2B5EF4-FFF2-40B4-BE49-F238E27FC236}">
                <a16:creationId xmlns:a16="http://schemas.microsoft.com/office/drawing/2014/main" id="{DAFFE3D8-9873-B290-690B-B4051996C3B5}"/>
              </a:ext>
            </a:extLst>
          </p:cNvPr>
          <p:cNvGrpSpPr/>
          <p:nvPr/>
        </p:nvGrpSpPr>
        <p:grpSpPr>
          <a:xfrm>
            <a:off x="916900" y="2053023"/>
            <a:ext cx="7174842" cy="461665"/>
            <a:chOff x="914400" y="1443421"/>
            <a:chExt cx="7174842" cy="461665"/>
          </a:xfrm>
        </p:grpSpPr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2A2DE185-32DF-61A8-028A-9789471DA59B}"/>
                </a:ext>
              </a:extLst>
            </p:cNvPr>
            <p:cNvSpPr/>
            <p:nvPr/>
          </p:nvSpPr>
          <p:spPr>
            <a:xfrm>
              <a:off x="914400" y="1443421"/>
              <a:ext cx="509666" cy="46166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FF6B3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dirty="0">
                  <a:solidFill>
                    <a:srgbClr val="FF6B35"/>
                  </a:solidFill>
                </a:rPr>
                <a:t>Q2</a:t>
              </a:r>
            </a:p>
          </p:txBody>
        </p:sp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id="{B981BA74-1CC5-F94F-9381-034C3CD79301}"/>
                </a:ext>
              </a:extLst>
            </p:cNvPr>
            <p:cNvSpPr txBox="1"/>
            <p:nvPr/>
          </p:nvSpPr>
          <p:spPr>
            <a:xfrm>
              <a:off x="1768840" y="1503381"/>
              <a:ext cx="632040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/>
                <a:t>Quando deve ser  ativada?</a:t>
              </a:r>
            </a:p>
          </p:txBody>
        </p:sp>
      </p:grp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AC544EF1-6FEE-7CD0-16DE-5FEC548461D1}"/>
              </a:ext>
            </a:extLst>
          </p:cNvPr>
          <p:cNvGrpSpPr/>
          <p:nvPr/>
        </p:nvGrpSpPr>
        <p:grpSpPr>
          <a:xfrm>
            <a:off x="916900" y="2902465"/>
            <a:ext cx="7174842" cy="461665"/>
            <a:chOff x="914400" y="1443421"/>
            <a:chExt cx="7174842" cy="461665"/>
          </a:xfrm>
        </p:grpSpPr>
        <p:sp>
          <p:nvSpPr>
            <p:cNvPr id="13" name="Retângulo 12">
              <a:extLst>
                <a:ext uri="{FF2B5EF4-FFF2-40B4-BE49-F238E27FC236}">
                  <a16:creationId xmlns:a16="http://schemas.microsoft.com/office/drawing/2014/main" id="{85B27F81-344F-B45D-328B-5272EF4C761C}"/>
                </a:ext>
              </a:extLst>
            </p:cNvPr>
            <p:cNvSpPr/>
            <p:nvPr/>
          </p:nvSpPr>
          <p:spPr>
            <a:xfrm>
              <a:off x="914400" y="1443421"/>
              <a:ext cx="509666" cy="46166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FF6B3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dirty="0">
                  <a:solidFill>
                    <a:srgbClr val="FF6B35"/>
                  </a:solidFill>
                </a:rPr>
                <a:t>Q3</a:t>
              </a:r>
            </a:p>
          </p:txBody>
        </p:sp>
        <p:sp>
          <p:nvSpPr>
            <p:cNvPr id="14" name="CaixaDeTexto 13">
              <a:extLst>
                <a:ext uri="{FF2B5EF4-FFF2-40B4-BE49-F238E27FC236}">
                  <a16:creationId xmlns:a16="http://schemas.microsoft.com/office/drawing/2014/main" id="{3BB9E132-CC74-A38B-1646-FA6A38CE05F1}"/>
                </a:ext>
              </a:extLst>
            </p:cNvPr>
            <p:cNvSpPr txBox="1"/>
            <p:nvPr/>
          </p:nvSpPr>
          <p:spPr>
            <a:xfrm>
              <a:off x="1768840" y="1503381"/>
              <a:ext cx="632040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/>
                <a:t>Quais ferramentas precisa?</a:t>
              </a:r>
            </a:p>
          </p:txBody>
        </p:sp>
      </p:grpSp>
      <p:grpSp>
        <p:nvGrpSpPr>
          <p:cNvPr id="15" name="Agrupar 14">
            <a:extLst>
              <a:ext uri="{FF2B5EF4-FFF2-40B4-BE49-F238E27FC236}">
                <a16:creationId xmlns:a16="http://schemas.microsoft.com/office/drawing/2014/main" id="{763AE917-DEFE-CB44-B12E-4CF68D66E65F}"/>
              </a:ext>
            </a:extLst>
          </p:cNvPr>
          <p:cNvGrpSpPr/>
          <p:nvPr/>
        </p:nvGrpSpPr>
        <p:grpSpPr>
          <a:xfrm>
            <a:off x="916900" y="3751907"/>
            <a:ext cx="7174842" cy="461665"/>
            <a:chOff x="914400" y="1443421"/>
            <a:chExt cx="7174842" cy="461665"/>
          </a:xfrm>
        </p:grpSpPr>
        <p:sp>
          <p:nvSpPr>
            <p:cNvPr id="16" name="Retângulo 15">
              <a:extLst>
                <a:ext uri="{FF2B5EF4-FFF2-40B4-BE49-F238E27FC236}">
                  <a16:creationId xmlns:a16="http://schemas.microsoft.com/office/drawing/2014/main" id="{A2F6492F-8B7B-8FD2-D414-6D6F15D89390}"/>
                </a:ext>
              </a:extLst>
            </p:cNvPr>
            <p:cNvSpPr/>
            <p:nvPr/>
          </p:nvSpPr>
          <p:spPr>
            <a:xfrm>
              <a:off x="914400" y="1443421"/>
              <a:ext cx="509666" cy="46166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FF6B3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dirty="0">
                  <a:solidFill>
                    <a:srgbClr val="FF6B35"/>
                  </a:solidFill>
                </a:rPr>
                <a:t>Q4</a:t>
              </a:r>
            </a:p>
          </p:txBody>
        </p:sp>
        <p:sp>
          <p:nvSpPr>
            <p:cNvPr id="17" name="CaixaDeTexto 16">
              <a:extLst>
                <a:ext uri="{FF2B5EF4-FFF2-40B4-BE49-F238E27FC236}">
                  <a16:creationId xmlns:a16="http://schemas.microsoft.com/office/drawing/2014/main" id="{9FC2E89E-BEDB-C892-573B-8E31AB8B7BA2}"/>
                </a:ext>
              </a:extLst>
            </p:cNvPr>
            <p:cNvSpPr txBox="1"/>
            <p:nvPr/>
          </p:nvSpPr>
          <p:spPr>
            <a:xfrm>
              <a:off x="1768840" y="1503381"/>
              <a:ext cx="632040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/>
                <a:t>Automática ou manual?</a:t>
              </a:r>
            </a:p>
          </p:txBody>
        </p:sp>
      </p:grpSp>
      <p:grpSp>
        <p:nvGrpSpPr>
          <p:cNvPr id="18" name="Agrupar 17">
            <a:extLst>
              <a:ext uri="{FF2B5EF4-FFF2-40B4-BE49-F238E27FC236}">
                <a16:creationId xmlns:a16="http://schemas.microsoft.com/office/drawing/2014/main" id="{3EEEDC91-B415-4012-15A8-597D64DB6A96}"/>
              </a:ext>
            </a:extLst>
          </p:cNvPr>
          <p:cNvGrpSpPr/>
          <p:nvPr/>
        </p:nvGrpSpPr>
        <p:grpSpPr>
          <a:xfrm>
            <a:off x="919400" y="4601349"/>
            <a:ext cx="7174842" cy="461665"/>
            <a:chOff x="914400" y="1443421"/>
            <a:chExt cx="7174842" cy="461665"/>
          </a:xfrm>
        </p:grpSpPr>
        <p:sp>
          <p:nvSpPr>
            <p:cNvPr id="19" name="Retângulo 18">
              <a:extLst>
                <a:ext uri="{FF2B5EF4-FFF2-40B4-BE49-F238E27FC236}">
                  <a16:creationId xmlns:a16="http://schemas.microsoft.com/office/drawing/2014/main" id="{C395E2B9-D4B5-7B5A-0782-12F81BCF17EE}"/>
                </a:ext>
              </a:extLst>
            </p:cNvPr>
            <p:cNvSpPr/>
            <p:nvPr/>
          </p:nvSpPr>
          <p:spPr>
            <a:xfrm>
              <a:off x="914400" y="1443421"/>
              <a:ext cx="509666" cy="46166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FF6B3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dirty="0">
                  <a:solidFill>
                    <a:srgbClr val="FF6B35"/>
                  </a:solidFill>
                </a:rPr>
                <a:t>Q5</a:t>
              </a:r>
            </a:p>
          </p:txBody>
        </p:sp>
        <p:sp>
          <p:nvSpPr>
            <p:cNvPr id="20" name="CaixaDeTexto 19">
              <a:extLst>
                <a:ext uri="{FF2B5EF4-FFF2-40B4-BE49-F238E27FC236}">
                  <a16:creationId xmlns:a16="http://schemas.microsoft.com/office/drawing/2014/main" id="{3FC0A57F-F5AE-29F7-EDF2-BDC7CF4BF24C}"/>
                </a:ext>
              </a:extLst>
            </p:cNvPr>
            <p:cNvSpPr txBox="1"/>
            <p:nvPr/>
          </p:nvSpPr>
          <p:spPr>
            <a:xfrm>
              <a:off x="1768840" y="1503381"/>
              <a:ext cx="632040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/>
                <a:t>Qual o nome e a pasta da SKILL.md?</a:t>
              </a:r>
            </a:p>
          </p:txBody>
        </p:sp>
      </p:grpSp>
      <p:grpSp>
        <p:nvGrpSpPr>
          <p:cNvPr id="21" name="Agrupar 20">
            <a:extLst>
              <a:ext uri="{FF2B5EF4-FFF2-40B4-BE49-F238E27FC236}">
                <a16:creationId xmlns:a16="http://schemas.microsoft.com/office/drawing/2014/main" id="{5E488CF8-0204-070E-5723-A428DE4E9C0D}"/>
              </a:ext>
            </a:extLst>
          </p:cNvPr>
          <p:cNvGrpSpPr/>
          <p:nvPr/>
        </p:nvGrpSpPr>
        <p:grpSpPr>
          <a:xfrm>
            <a:off x="919400" y="5450792"/>
            <a:ext cx="7174842" cy="461665"/>
            <a:chOff x="914400" y="1443421"/>
            <a:chExt cx="7174842" cy="461665"/>
          </a:xfrm>
        </p:grpSpPr>
        <p:sp>
          <p:nvSpPr>
            <p:cNvPr id="22" name="Retângulo 21">
              <a:extLst>
                <a:ext uri="{FF2B5EF4-FFF2-40B4-BE49-F238E27FC236}">
                  <a16:creationId xmlns:a16="http://schemas.microsoft.com/office/drawing/2014/main" id="{4A21ACC0-F6B7-E65F-B260-7A2016BC53BF}"/>
                </a:ext>
              </a:extLst>
            </p:cNvPr>
            <p:cNvSpPr/>
            <p:nvPr/>
          </p:nvSpPr>
          <p:spPr>
            <a:xfrm>
              <a:off x="914400" y="1443421"/>
              <a:ext cx="509666" cy="46166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FF6B3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dirty="0">
                  <a:solidFill>
                    <a:srgbClr val="FF6B35"/>
                  </a:solidFill>
                </a:rPr>
                <a:t>Q6</a:t>
              </a:r>
            </a:p>
          </p:txBody>
        </p:sp>
        <p:sp>
          <p:nvSpPr>
            <p:cNvPr id="23" name="CaixaDeTexto 22">
              <a:extLst>
                <a:ext uri="{FF2B5EF4-FFF2-40B4-BE49-F238E27FC236}">
                  <a16:creationId xmlns:a16="http://schemas.microsoft.com/office/drawing/2014/main" id="{E93BAC70-F570-608A-2EEE-C7FD8977DD42}"/>
                </a:ext>
              </a:extLst>
            </p:cNvPr>
            <p:cNvSpPr txBox="1"/>
            <p:nvPr/>
          </p:nvSpPr>
          <p:spPr>
            <a:xfrm>
              <a:off x="1768840" y="1503381"/>
              <a:ext cx="632040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/>
                <a:t>Testar e corrigir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3923499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1B86BF-2B94-B4BA-994E-CF62D57FCB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Agrupar 31">
            <a:extLst>
              <a:ext uri="{FF2B5EF4-FFF2-40B4-BE49-F238E27FC236}">
                <a16:creationId xmlns:a16="http://schemas.microsoft.com/office/drawing/2014/main" id="{96B019EC-781F-E581-343E-F10CAEA47890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9144000" cy="5143500"/>
          </a:xfrm>
        </p:grpSpPr>
        <p:pic>
          <p:nvPicPr>
            <p:cNvPr id="2" name="Image 0" descr="preencoded.png">
              <a:extLst>
                <a:ext uri="{FF2B5EF4-FFF2-40B4-BE49-F238E27FC236}">
                  <a16:creationId xmlns:a16="http://schemas.microsoft.com/office/drawing/2014/main" id="{D8A3CAB8-1A89-BF34-1C7C-70DC773740C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</p:spPr>
        </p:pic>
        <p:sp>
          <p:nvSpPr>
            <p:cNvPr id="31" name="Retângulo 30">
              <a:extLst>
                <a:ext uri="{FF2B5EF4-FFF2-40B4-BE49-F238E27FC236}">
                  <a16:creationId xmlns:a16="http://schemas.microsoft.com/office/drawing/2014/main" id="{55C9981F-D23A-D98C-17C9-5564F1DA582B}"/>
                </a:ext>
              </a:extLst>
            </p:cNvPr>
            <p:cNvSpPr/>
            <p:nvPr/>
          </p:nvSpPr>
          <p:spPr>
            <a:xfrm>
              <a:off x="189186" y="1082566"/>
              <a:ext cx="7788166" cy="271166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</p:grpSp>
      <p:sp>
        <p:nvSpPr>
          <p:cNvPr id="3" name="Text 0">
            <a:extLst>
              <a:ext uri="{FF2B5EF4-FFF2-40B4-BE49-F238E27FC236}">
                <a16:creationId xmlns:a16="http://schemas.microsoft.com/office/drawing/2014/main" id="{5B5FB0CC-4B77-EB29-D7BA-40CFCE3C004F}"/>
              </a:ext>
            </a:extLst>
          </p:cNvPr>
          <p:cNvSpPr/>
          <p:nvPr/>
        </p:nvSpPr>
        <p:spPr>
          <a:xfrm>
            <a:off x="762001" y="531169"/>
            <a:ext cx="8375691" cy="46166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3000" b="1" dirty="0" err="1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Exemplo</a:t>
            </a:r>
            <a:r>
              <a:rPr lang="en-US" sz="30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da </a:t>
            </a:r>
            <a:r>
              <a:rPr lang="en-US" sz="3000" b="1" dirty="0" err="1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criação</a:t>
            </a:r>
            <a:r>
              <a:rPr lang="en-US" sz="30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de </a:t>
            </a:r>
            <a:r>
              <a:rPr lang="en-US" sz="3000" b="1" dirty="0" err="1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uma</a:t>
            </a:r>
            <a:r>
              <a:rPr lang="en-US" sz="30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3000" b="1" dirty="0">
                <a:solidFill>
                  <a:srgbClr val="FF6B35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SKILL no Manus</a:t>
            </a:r>
            <a:endParaRPr lang="en-US" sz="3000" dirty="0">
              <a:solidFill>
                <a:srgbClr val="FF6B35"/>
              </a:solidFill>
            </a:endParaRPr>
          </a:p>
        </p:txBody>
      </p:sp>
      <p:sp>
        <p:nvSpPr>
          <p:cNvPr id="25" name="Shape 15">
            <a:extLst>
              <a:ext uri="{FF2B5EF4-FFF2-40B4-BE49-F238E27FC236}">
                <a16:creationId xmlns:a16="http://schemas.microsoft.com/office/drawing/2014/main" id="{603879AE-1F03-7F0F-4A93-07BEB4874A88}"/>
              </a:ext>
            </a:extLst>
          </p:cNvPr>
          <p:cNvSpPr/>
          <p:nvPr/>
        </p:nvSpPr>
        <p:spPr>
          <a:xfrm>
            <a:off x="0" y="6096000"/>
            <a:ext cx="12192000" cy="762000"/>
          </a:xfrm>
          <a:prstGeom prst="rect">
            <a:avLst/>
          </a:prstGeom>
          <a:solidFill>
            <a:srgbClr val="FF6B35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6" name="Shape 16">
            <a:extLst>
              <a:ext uri="{FF2B5EF4-FFF2-40B4-BE49-F238E27FC236}">
                <a16:creationId xmlns:a16="http://schemas.microsoft.com/office/drawing/2014/main" id="{A6B71A18-72C2-7E4E-2A96-6581912A551A}"/>
              </a:ext>
            </a:extLst>
          </p:cNvPr>
          <p:cNvSpPr/>
          <p:nvPr/>
        </p:nvSpPr>
        <p:spPr>
          <a:xfrm>
            <a:off x="3657600" y="6191251"/>
            <a:ext cx="8534400" cy="666751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7" name="Shape 17">
            <a:extLst>
              <a:ext uri="{FF2B5EF4-FFF2-40B4-BE49-F238E27FC236}">
                <a16:creationId xmlns:a16="http://schemas.microsoft.com/office/drawing/2014/main" id="{CB62FE77-04F6-5A68-E21D-E00B5BC38790}"/>
              </a:ext>
            </a:extLst>
          </p:cNvPr>
          <p:cNvSpPr/>
          <p:nvPr/>
        </p:nvSpPr>
        <p:spPr>
          <a:xfrm>
            <a:off x="0" y="6572251"/>
            <a:ext cx="12192000" cy="285751"/>
          </a:xfrm>
          <a:prstGeom prst="rect">
            <a:avLst/>
          </a:prstGeom>
          <a:solidFill>
            <a:srgbClr val="0A1E3D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8" name="Text 18">
            <a:extLst>
              <a:ext uri="{FF2B5EF4-FFF2-40B4-BE49-F238E27FC236}">
                <a16:creationId xmlns:a16="http://schemas.microsoft.com/office/drawing/2014/main" id="{BDC3CD51-391E-FA5A-6E75-D9EC2C33B27F}"/>
              </a:ext>
            </a:extLst>
          </p:cNvPr>
          <p:cNvSpPr/>
          <p:nvPr/>
        </p:nvSpPr>
        <p:spPr>
          <a:xfrm>
            <a:off x="381000" y="6210644"/>
            <a:ext cx="1221488" cy="32316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21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UNYFLEX</a:t>
            </a:r>
            <a:endParaRPr lang="en-US" sz="2100" dirty="0"/>
          </a:p>
        </p:txBody>
      </p:sp>
      <p:sp>
        <p:nvSpPr>
          <p:cNvPr id="29" name="Shape 19">
            <a:extLst>
              <a:ext uri="{FF2B5EF4-FFF2-40B4-BE49-F238E27FC236}">
                <a16:creationId xmlns:a16="http://schemas.microsoft.com/office/drawing/2014/main" id="{3F1262A9-43E3-C942-0233-34FF29877095}"/>
              </a:ext>
            </a:extLst>
          </p:cNvPr>
          <p:cNvSpPr/>
          <p:nvPr/>
        </p:nvSpPr>
        <p:spPr>
          <a:xfrm>
            <a:off x="11239501" y="6096001"/>
            <a:ext cx="571500" cy="5715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pic>
        <p:nvPicPr>
          <p:cNvPr id="30" name="Image 8" descr="preencoded.png">
            <a:extLst>
              <a:ext uri="{FF2B5EF4-FFF2-40B4-BE49-F238E27FC236}">
                <a16:creationId xmlns:a16="http://schemas.microsoft.com/office/drawing/2014/main" id="{3914A3F5-3F71-2F8A-568D-BE374DB0F0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82375" y="6238875"/>
            <a:ext cx="285751" cy="285751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ABDC6493-3CE0-DEA0-A557-2AB6A56B6AA4}"/>
              </a:ext>
            </a:extLst>
          </p:cNvPr>
          <p:cNvSpPr txBox="1"/>
          <p:nvPr/>
        </p:nvSpPr>
        <p:spPr>
          <a:xfrm>
            <a:off x="134913" y="2436255"/>
            <a:ext cx="29680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hlinkClick r:id="rId5"/>
              </a:rPr>
              <a:t>https://manus.im/share/bVm1exT17xpQomYOAgWBdT</a:t>
            </a:r>
            <a:endParaRPr lang="pt-BR" dirty="0"/>
          </a:p>
          <a:p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1DE0FE11-876E-0071-71D4-FE2E6ACA2AE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14799"/>
          <a:stretch>
            <a:fillRect/>
          </a:stretch>
        </p:blipFill>
        <p:spPr>
          <a:xfrm>
            <a:off x="2998096" y="1044801"/>
            <a:ext cx="9223510" cy="486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73670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DAAD62-70A8-6AED-99A4-E6A91563CD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Agrupar 31">
            <a:extLst>
              <a:ext uri="{FF2B5EF4-FFF2-40B4-BE49-F238E27FC236}">
                <a16:creationId xmlns:a16="http://schemas.microsoft.com/office/drawing/2014/main" id="{D2BF1D8C-29E7-3929-FB92-BC6B163B2E1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9144000" cy="5143500"/>
          </a:xfrm>
        </p:grpSpPr>
        <p:pic>
          <p:nvPicPr>
            <p:cNvPr id="2" name="Image 0" descr="preencoded.png">
              <a:extLst>
                <a:ext uri="{FF2B5EF4-FFF2-40B4-BE49-F238E27FC236}">
                  <a16:creationId xmlns:a16="http://schemas.microsoft.com/office/drawing/2014/main" id="{321DA7E9-18D8-EB02-3A4E-92E707C28AC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</p:spPr>
        </p:pic>
        <p:sp>
          <p:nvSpPr>
            <p:cNvPr id="31" name="Retângulo 30">
              <a:extLst>
                <a:ext uri="{FF2B5EF4-FFF2-40B4-BE49-F238E27FC236}">
                  <a16:creationId xmlns:a16="http://schemas.microsoft.com/office/drawing/2014/main" id="{07450D31-B7BB-B181-073D-61EF5EBA41BD}"/>
                </a:ext>
              </a:extLst>
            </p:cNvPr>
            <p:cNvSpPr/>
            <p:nvPr/>
          </p:nvSpPr>
          <p:spPr>
            <a:xfrm>
              <a:off x="189186" y="1082566"/>
              <a:ext cx="7788166" cy="271166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</p:grpSp>
      <p:sp>
        <p:nvSpPr>
          <p:cNvPr id="3" name="Text 0">
            <a:extLst>
              <a:ext uri="{FF2B5EF4-FFF2-40B4-BE49-F238E27FC236}">
                <a16:creationId xmlns:a16="http://schemas.microsoft.com/office/drawing/2014/main" id="{8555BB23-E2D2-AAF3-08AC-D337631E8427}"/>
              </a:ext>
            </a:extLst>
          </p:cNvPr>
          <p:cNvSpPr/>
          <p:nvPr/>
        </p:nvSpPr>
        <p:spPr>
          <a:xfrm>
            <a:off x="762001" y="531169"/>
            <a:ext cx="8375691" cy="46166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3000" b="1" dirty="0" err="1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Exemplo</a:t>
            </a:r>
            <a:r>
              <a:rPr lang="en-US" sz="30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da </a:t>
            </a:r>
            <a:r>
              <a:rPr lang="en-US" sz="3000" b="1" dirty="0" err="1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criação</a:t>
            </a:r>
            <a:r>
              <a:rPr lang="en-US" sz="30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de </a:t>
            </a:r>
            <a:r>
              <a:rPr lang="en-US" sz="3000" b="1" dirty="0" err="1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uma</a:t>
            </a:r>
            <a:r>
              <a:rPr lang="en-US" sz="30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3000" b="1" dirty="0">
                <a:solidFill>
                  <a:srgbClr val="FF6B35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SKILL no Manus</a:t>
            </a:r>
            <a:endParaRPr lang="en-US" sz="3000" dirty="0">
              <a:solidFill>
                <a:srgbClr val="FF6B35"/>
              </a:solidFill>
            </a:endParaRPr>
          </a:p>
        </p:txBody>
      </p:sp>
      <p:sp>
        <p:nvSpPr>
          <p:cNvPr id="25" name="Shape 15">
            <a:extLst>
              <a:ext uri="{FF2B5EF4-FFF2-40B4-BE49-F238E27FC236}">
                <a16:creationId xmlns:a16="http://schemas.microsoft.com/office/drawing/2014/main" id="{11BAD90D-EE5F-8FE6-EF01-0B8F17C91930}"/>
              </a:ext>
            </a:extLst>
          </p:cNvPr>
          <p:cNvSpPr/>
          <p:nvPr/>
        </p:nvSpPr>
        <p:spPr>
          <a:xfrm>
            <a:off x="0" y="6096000"/>
            <a:ext cx="12192000" cy="762000"/>
          </a:xfrm>
          <a:prstGeom prst="rect">
            <a:avLst/>
          </a:prstGeom>
          <a:solidFill>
            <a:srgbClr val="FF6B35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6" name="Shape 16">
            <a:extLst>
              <a:ext uri="{FF2B5EF4-FFF2-40B4-BE49-F238E27FC236}">
                <a16:creationId xmlns:a16="http://schemas.microsoft.com/office/drawing/2014/main" id="{A0E46384-6EBF-D4AB-1862-FABF92BC7DF9}"/>
              </a:ext>
            </a:extLst>
          </p:cNvPr>
          <p:cNvSpPr/>
          <p:nvPr/>
        </p:nvSpPr>
        <p:spPr>
          <a:xfrm>
            <a:off x="3657600" y="6191251"/>
            <a:ext cx="8534400" cy="666751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7" name="Shape 17">
            <a:extLst>
              <a:ext uri="{FF2B5EF4-FFF2-40B4-BE49-F238E27FC236}">
                <a16:creationId xmlns:a16="http://schemas.microsoft.com/office/drawing/2014/main" id="{8CDE91BA-4587-3C98-35B6-A72ED8F6DE3D}"/>
              </a:ext>
            </a:extLst>
          </p:cNvPr>
          <p:cNvSpPr/>
          <p:nvPr/>
        </p:nvSpPr>
        <p:spPr>
          <a:xfrm>
            <a:off x="0" y="6572251"/>
            <a:ext cx="12192000" cy="285751"/>
          </a:xfrm>
          <a:prstGeom prst="rect">
            <a:avLst/>
          </a:prstGeom>
          <a:solidFill>
            <a:srgbClr val="0A1E3D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8" name="Text 18">
            <a:extLst>
              <a:ext uri="{FF2B5EF4-FFF2-40B4-BE49-F238E27FC236}">
                <a16:creationId xmlns:a16="http://schemas.microsoft.com/office/drawing/2014/main" id="{B4385CC6-EA6E-343D-9343-DE736E1EBDBA}"/>
              </a:ext>
            </a:extLst>
          </p:cNvPr>
          <p:cNvSpPr/>
          <p:nvPr/>
        </p:nvSpPr>
        <p:spPr>
          <a:xfrm>
            <a:off x="381000" y="6210644"/>
            <a:ext cx="1221488" cy="32316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21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UNYFLEX</a:t>
            </a:r>
            <a:endParaRPr lang="en-US" sz="2100" dirty="0"/>
          </a:p>
        </p:txBody>
      </p:sp>
      <p:sp>
        <p:nvSpPr>
          <p:cNvPr id="29" name="Shape 19">
            <a:extLst>
              <a:ext uri="{FF2B5EF4-FFF2-40B4-BE49-F238E27FC236}">
                <a16:creationId xmlns:a16="http://schemas.microsoft.com/office/drawing/2014/main" id="{4789C4BD-14AA-4FE8-1F97-8C3FD430B24B}"/>
              </a:ext>
            </a:extLst>
          </p:cNvPr>
          <p:cNvSpPr/>
          <p:nvPr/>
        </p:nvSpPr>
        <p:spPr>
          <a:xfrm>
            <a:off x="11239501" y="6096001"/>
            <a:ext cx="571500" cy="5715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pic>
        <p:nvPicPr>
          <p:cNvPr id="30" name="Image 8" descr="preencoded.png">
            <a:extLst>
              <a:ext uri="{FF2B5EF4-FFF2-40B4-BE49-F238E27FC236}">
                <a16:creationId xmlns:a16="http://schemas.microsoft.com/office/drawing/2014/main" id="{6FE52F05-2228-AAF0-2534-71BCC3BED1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82375" y="6238875"/>
            <a:ext cx="285751" cy="285751"/>
          </a:xfrm>
          <a:prstGeom prst="rect">
            <a:avLst/>
          </a:prstGeom>
        </p:spPr>
      </p:pic>
      <p:pic>
        <p:nvPicPr>
          <p:cNvPr id="39" name="Imagem 38">
            <a:extLst>
              <a:ext uri="{FF2B5EF4-FFF2-40B4-BE49-F238E27FC236}">
                <a16:creationId xmlns:a16="http://schemas.microsoft.com/office/drawing/2014/main" id="{6E9BBE06-03F2-15CF-17A6-88C245744E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001" y="1232520"/>
            <a:ext cx="9612066" cy="4182059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80BEB12A-260C-F446-0228-0325D877ECBA}"/>
              </a:ext>
            </a:extLst>
          </p:cNvPr>
          <p:cNvSpPr txBox="1"/>
          <p:nvPr/>
        </p:nvSpPr>
        <p:spPr>
          <a:xfrm>
            <a:off x="1274164" y="5531370"/>
            <a:ext cx="103939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hlinkClick r:id="rId6"/>
              </a:rPr>
              <a:t>https://manus.im/share/bVm1exT17xpQomYOAgWBdT</a:t>
            </a:r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23956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BEEB77-EEA6-5F82-8F4C-0CF20502C6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Agrupar 31">
            <a:extLst>
              <a:ext uri="{FF2B5EF4-FFF2-40B4-BE49-F238E27FC236}">
                <a16:creationId xmlns:a16="http://schemas.microsoft.com/office/drawing/2014/main" id="{ADF168A2-AA5A-D062-87A1-170A2ECF6ED3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9144000" cy="5143500"/>
          </a:xfrm>
        </p:grpSpPr>
        <p:pic>
          <p:nvPicPr>
            <p:cNvPr id="2" name="Image 0" descr="preencoded.png">
              <a:extLst>
                <a:ext uri="{FF2B5EF4-FFF2-40B4-BE49-F238E27FC236}">
                  <a16:creationId xmlns:a16="http://schemas.microsoft.com/office/drawing/2014/main" id="{08B4BADC-06D2-D33A-7E97-50BB2C84317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</p:spPr>
        </p:pic>
        <p:sp>
          <p:nvSpPr>
            <p:cNvPr id="31" name="Retângulo 30">
              <a:extLst>
                <a:ext uri="{FF2B5EF4-FFF2-40B4-BE49-F238E27FC236}">
                  <a16:creationId xmlns:a16="http://schemas.microsoft.com/office/drawing/2014/main" id="{CBA6F746-4F18-E200-15DF-4A68DAB17FE6}"/>
                </a:ext>
              </a:extLst>
            </p:cNvPr>
            <p:cNvSpPr/>
            <p:nvPr/>
          </p:nvSpPr>
          <p:spPr>
            <a:xfrm>
              <a:off x="189186" y="1082566"/>
              <a:ext cx="7788166" cy="271166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</p:grpSp>
      <p:sp>
        <p:nvSpPr>
          <p:cNvPr id="3" name="Text 0">
            <a:extLst>
              <a:ext uri="{FF2B5EF4-FFF2-40B4-BE49-F238E27FC236}">
                <a16:creationId xmlns:a16="http://schemas.microsoft.com/office/drawing/2014/main" id="{E502255C-D1BD-0282-3EDC-8B595DD93C01}"/>
              </a:ext>
            </a:extLst>
          </p:cNvPr>
          <p:cNvSpPr/>
          <p:nvPr/>
        </p:nvSpPr>
        <p:spPr>
          <a:xfrm>
            <a:off x="762001" y="531169"/>
            <a:ext cx="9641173" cy="461665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pt-BR" sz="30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Exemplos de usos e aplicações </a:t>
            </a:r>
            <a:r>
              <a:rPr lang="pt-BR" sz="3000" b="1" dirty="0">
                <a:solidFill>
                  <a:srgbClr val="FF6B35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Machine Learning</a:t>
            </a:r>
            <a:endParaRPr lang="en-US" sz="3000" dirty="0">
              <a:solidFill>
                <a:srgbClr val="FF6B35"/>
              </a:solidFill>
            </a:endParaRPr>
          </a:p>
        </p:txBody>
      </p:sp>
      <p:sp>
        <p:nvSpPr>
          <p:cNvPr id="25" name="Shape 15">
            <a:extLst>
              <a:ext uri="{FF2B5EF4-FFF2-40B4-BE49-F238E27FC236}">
                <a16:creationId xmlns:a16="http://schemas.microsoft.com/office/drawing/2014/main" id="{DE6EE520-78B3-C7A1-18D3-A06AAC45A88A}"/>
              </a:ext>
            </a:extLst>
          </p:cNvPr>
          <p:cNvSpPr/>
          <p:nvPr/>
        </p:nvSpPr>
        <p:spPr>
          <a:xfrm>
            <a:off x="0" y="6096000"/>
            <a:ext cx="12192000" cy="762000"/>
          </a:xfrm>
          <a:prstGeom prst="rect">
            <a:avLst/>
          </a:prstGeom>
          <a:solidFill>
            <a:srgbClr val="FF6B35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6" name="Shape 16">
            <a:extLst>
              <a:ext uri="{FF2B5EF4-FFF2-40B4-BE49-F238E27FC236}">
                <a16:creationId xmlns:a16="http://schemas.microsoft.com/office/drawing/2014/main" id="{3F1F7C24-1DF8-BBCD-BB4C-8687D3FBE963}"/>
              </a:ext>
            </a:extLst>
          </p:cNvPr>
          <p:cNvSpPr/>
          <p:nvPr/>
        </p:nvSpPr>
        <p:spPr>
          <a:xfrm>
            <a:off x="3657600" y="6191251"/>
            <a:ext cx="8534400" cy="666751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7" name="Shape 17">
            <a:extLst>
              <a:ext uri="{FF2B5EF4-FFF2-40B4-BE49-F238E27FC236}">
                <a16:creationId xmlns:a16="http://schemas.microsoft.com/office/drawing/2014/main" id="{9409D839-68C7-DE0C-4045-AFFE487CF617}"/>
              </a:ext>
            </a:extLst>
          </p:cNvPr>
          <p:cNvSpPr/>
          <p:nvPr/>
        </p:nvSpPr>
        <p:spPr>
          <a:xfrm>
            <a:off x="0" y="6572251"/>
            <a:ext cx="12192000" cy="285751"/>
          </a:xfrm>
          <a:prstGeom prst="rect">
            <a:avLst/>
          </a:prstGeom>
          <a:solidFill>
            <a:srgbClr val="0A1E3D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8" name="Text 18">
            <a:extLst>
              <a:ext uri="{FF2B5EF4-FFF2-40B4-BE49-F238E27FC236}">
                <a16:creationId xmlns:a16="http://schemas.microsoft.com/office/drawing/2014/main" id="{57D10A43-7101-C157-D01A-036E4AFBF057}"/>
              </a:ext>
            </a:extLst>
          </p:cNvPr>
          <p:cNvSpPr/>
          <p:nvPr/>
        </p:nvSpPr>
        <p:spPr>
          <a:xfrm>
            <a:off x="381000" y="6210644"/>
            <a:ext cx="1221488" cy="32316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21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UNYFLEX</a:t>
            </a:r>
            <a:endParaRPr lang="en-US" sz="2100" dirty="0"/>
          </a:p>
        </p:txBody>
      </p:sp>
      <p:sp>
        <p:nvSpPr>
          <p:cNvPr id="29" name="Shape 19">
            <a:extLst>
              <a:ext uri="{FF2B5EF4-FFF2-40B4-BE49-F238E27FC236}">
                <a16:creationId xmlns:a16="http://schemas.microsoft.com/office/drawing/2014/main" id="{4AFBB763-E2BC-1F7E-5099-98513A29D53E}"/>
              </a:ext>
            </a:extLst>
          </p:cNvPr>
          <p:cNvSpPr/>
          <p:nvPr/>
        </p:nvSpPr>
        <p:spPr>
          <a:xfrm>
            <a:off x="11239501" y="6096001"/>
            <a:ext cx="571500" cy="5715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pic>
        <p:nvPicPr>
          <p:cNvPr id="30" name="Image 8" descr="preencoded.png">
            <a:extLst>
              <a:ext uri="{FF2B5EF4-FFF2-40B4-BE49-F238E27FC236}">
                <a16:creationId xmlns:a16="http://schemas.microsoft.com/office/drawing/2014/main" id="{181E3636-5C6D-BCCB-22C4-F582130EDB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82375" y="6238875"/>
            <a:ext cx="285751" cy="285751"/>
          </a:xfrm>
          <a:prstGeom prst="rect">
            <a:avLst/>
          </a:prstGeom>
        </p:spPr>
      </p:pic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ACC61361-8BCB-AC8E-10BE-A5B928E011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2144891"/>
              </p:ext>
            </p:extLst>
          </p:nvPr>
        </p:nvGraphicFramePr>
        <p:xfrm>
          <a:off x="613348" y="1596050"/>
          <a:ext cx="10515600" cy="356616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1131633030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428104020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BR" b="1" dirty="0">
                          <a:effectLst/>
                        </a:rPr>
                        <a:t>Uso Principal</a:t>
                      </a:r>
                      <a:endParaRPr lang="pt-BR" dirty="0">
                        <a:effectLst/>
                        <a:latin typeface="Google Sans Text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BR" b="1">
                          <a:effectLst/>
                        </a:rPr>
                        <a:t>Aplicação Específica</a:t>
                      </a:r>
                      <a:endParaRPr lang="pt-BR">
                        <a:effectLst/>
                        <a:latin typeface="Google Sans Text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726565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BR" b="0" dirty="0">
                          <a:effectLst/>
                        </a:rPr>
                        <a:t>Classificação</a:t>
                      </a:r>
                      <a:endParaRPr lang="pt-BR" b="0" dirty="0">
                        <a:effectLst/>
                        <a:latin typeface="Google Sans Text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BR">
                          <a:effectLst/>
                        </a:rPr>
                        <a:t>Filtragem de spam em emails institucionais.</a:t>
                      </a:r>
                      <a:endParaRPr lang="pt-BR">
                        <a:effectLst/>
                        <a:latin typeface="Google Sans Text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541912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BR" b="0" dirty="0">
                          <a:effectLst/>
                        </a:rPr>
                        <a:t>Regressão</a:t>
                      </a:r>
                      <a:endParaRPr lang="pt-BR" b="0" dirty="0">
                        <a:effectLst/>
                        <a:latin typeface="Google Sans Text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BR" dirty="0">
                          <a:effectLst/>
                        </a:rPr>
                        <a:t>Previsão de demanda por serviços públicos (</a:t>
                      </a:r>
                      <a:r>
                        <a:rPr lang="pt-BR" dirty="0" err="1">
                          <a:effectLst/>
                        </a:rPr>
                        <a:t>Ex</a:t>
                      </a:r>
                      <a:r>
                        <a:rPr lang="pt-BR" dirty="0">
                          <a:effectLst/>
                        </a:rPr>
                        <a:t>: Quantidade de atendimentos em um dado período).</a:t>
                      </a:r>
                      <a:endParaRPr lang="pt-BR" dirty="0">
                        <a:effectLst/>
                        <a:latin typeface="Google Sans Text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41830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BR" b="0" dirty="0">
                          <a:effectLst/>
                        </a:rPr>
                        <a:t>Agrupamento (</a:t>
                      </a:r>
                      <a:r>
                        <a:rPr lang="pt-BR" b="0" dirty="0" err="1">
                          <a:effectLst/>
                        </a:rPr>
                        <a:t>Clustering</a:t>
                      </a:r>
                      <a:r>
                        <a:rPr lang="pt-BR" b="0" dirty="0">
                          <a:effectLst/>
                        </a:rPr>
                        <a:t>)</a:t>
                      </a:r>
                      <a:endParaRPr lang="pt-BR" b="0" dirty="0">
                        <a:effectLst/>
                        <a:latin typeface="Google Sans Text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BR">
                          <a:effectLst/>
                        </a:rPr>
                        <a:t>Segmentação de cidadãos para campanhas de comunicação pública mais eficazes.</a:t>
                      </a:r>
                      <a:endParaRPr lang="pt-BR">
                        <a:effectLst/>
                        <a:latin typeface="Google Sans Text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291725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BR" b="0" dirty="0">
                          <a:effectLst/>
                        </a:rPr>
                        <a:t>Processamento de Linguagem Natural (NLP)</a:t>
                      </a:r>
                      <a:endParaRPr lang="pt-BR" b="0" dirty="0">
                        <a:effectLst/>
                        <a:latin typeface="Google Sans Text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BR">
                          <a:effectLst/>
                        </a:rPr>
                        <a:t>Análise de sentimentos em comentários de mídias sociais sobre um projeto de lei ou política.</a:t>
                      </a:r>
                      <a:endParaRPr lang="pt-BR">
                        <a:effectLst/>
                        <a:latin typeface="Google Sans Text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420916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BR" b="0" dirty="0">
                          <a:effectLst/>
                        </a:rPr>
                        <a:t>Sistemas de Recomendação</a:t>
                      </a:r>
                      <a:endParaRPr lang="pt-BR" b="0" dirty="0">
                        <a:effectLst/>
                        <a:latin typeface="Google Sans Text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BR" dirty="0">
                          <a:effectLst/>
                        </a:rPr>
                        <a:t>Sugerir conteúdos relevantes (notícias, serviços) no portal de um órgão público.</a:t>
                      </a:r>
                      <a:endParaRPr lang="pt-BR" dirty="0">
                        <a:effectLst/>
                        <a:latin typeface="Google Sans Text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29831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919529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A03422-DEB7-2BB0-0C25-E1F84FEB3F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Agrupar 31">
            <a:extLst>
              <a:ext uri="{FF2B5EF4-FFF2-40B4-BE49-F238E27FC236}">
                <a16:creationId xmlns:a16="http://schemas.microsoft.com/office/drawing/2014/main" id="{F5935FB8-7535-33DC-43EB-7A58844ED1AA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9144000" cy="5143500"/>
          </a:xfrm>
        </p:grpSpPr>
        <p:pic>
          <p:nvPicPr>
            <p:cNvPr id="2" name="Image 0" descr="preencoded.png">
              <a:extLst>
                <a:ext uri="{FF2B5EF4-FFF2-40B4-BE49-F238E27FC236}">
                  <a16:creationId xmlns:a16="http://schemas.microsoft.com/office/drawing/2014/main" id="{9B414B22-9100-6B27-FD94-2BAA67D2C0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</p:spPr>
        </p:pic>
        <p:sp>
          <p:nvSpPr>
            <p:cNvPr id="31" name="Retângulo 30">
              <a:extLst>
                <a:ext uri="{FF2B5EF4-FFF2-40B4-BE49-F238E27FC236}">
                  <a16:creationId xmlns:a16="http://schemas.microsoft.com/office/drawing/2014/main" id="{ED4EB832-0CE5-2F03-9318-BA9E575984C3}"/>
                </a:ext>
              </a:extLst>
            </p:cNvPr>
            <p:cNvSpPr/>
            <p:nvPr/>
          </p:nvSpPr>
          <p:spPr>
            <a:xfrm>
              <a:off x="189186" y="1082566"/>
              <a:ext cx="7788166" cy="271166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</p:grpSp>
      <p:sp>
        <p:nvSpPr>
          <p:cNvPr id="3" name="Text 0">
            <a:extLst>
              <a:ext uri="{FF2B5EF4-FFF2-40B4-BE49-F238E27FC236}">
                <a16:creationId xmlns:a16="http://schemas.microsoft.com/office/drawing/2014/main" id="{2115F573-B1CA-A7A0-015B-C3B5AED39113}"/>
              </a:ext>
            </a:extLst>
          </p:cNvPr>
          <p:cNvSpPr/>
          <p:nvPr/>
        </p:nvSpPr>
        <p:spPr>
          <a:xfrm>
            <a:off x="762001" y="531169"/>
            <a:ext cx="8375691" cy="46166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3000" b="1" dirty="0" err="1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Exemplo</a:t>
            </a:r>
            <a:r>
              <a:rPr lang="en-US" sz="30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da </a:t>
            </a:r>
            <a:r>
              <a:rPr lang="en-US" sz="3000" b="1" dirty="0" err="1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criação</a:t>
            </a:r>
            <a:r>
              <a:rPr lang="en-US" sz="30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de </a:t>
            </a:r>
            <a:r>
              <a:rPr lang="en-US" sz="3000" b="1" dirty="0" err="1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uma</a:t>
            </a:r>
            <a:r>
              <a:rPr lang="en-US" sz="30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3000" b="1" dirty="0">
                <a:solidFill>
                  <a:srgbClr val="FF6B35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SKILL no Manus</a:t>
            </a:r>
            <a:endParaRPr lang="en-US" sz="3000" dirty="0">
              <a:solidFill>
                <a:srgbClr val="FF6B35"/>
              </a:solidFill>
            </a:endParaRPr>
          </a:p>
        </p:txBody>
      </p:sp>
      <p:sp>
        <p:nvSpPr>
          <p:cNvPr id="25" name="Shape 15">
            <a:extLst>
              <a:ext uri="{FF2B5EF4-FFF2-40B4-BE49-F238E27FC236}">
                <a16:creationId xmlns:a16="http://schemas.microsoft.com/office/drawing/2014/main" id="{D0552D44-9828-D55E-506A-85AD2B03DCEF}"/>
              </a:ext>
            </a:extLst>
          </p:cNvPr>
          <p:cNvSpPr/>
          <p:nvPr/>
        </p:nvSpPr>
        <p:spPr>
          <a:xfrm>
            <a:off x="0" y="6096000"/>
            <a:ext cx="12192000" cy="762000"/>
          </a:xfrm>
          <a:prstGeom prst="rect">
            <a:avLst/>
          </a:prstGeom>
          <a:solidFill>
            <a:srgbClr val="FF6B35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6" name="Shape 16">
            <a:extLst>
              <a:ext uri="{FF2B5EF4-FFF2-40B4-BE49-F238E27FC236}">
                <a16:creationId xmlns:a16="http://schemas.microsoft.com/office/drawing/2014/main" id="{304ABE49-AD05-C378-643B-735EF8B973EC}"/>
              </a:ext>
            </a:extLst>
          </p:cNvPr>
          <p:cNvSpPr/>
          <p:nvPr/>
        </p:nvSpPr>
        <p:spPr>
          <a:xfrm>
            <a:off x="3657600" y="6191251"/>
            <a:ext cx="8534400" cy="666751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7" name="Shape 17">
            <a:extLst>
              <a:ext uri="{FF2B5EF4-FFF2-40B4-BE49-F238E27FC236}">
                <a16:creationId xmlns:a16="http://schemas.microsoft.com/office/drawing/2014/main" id="{68194C10-B173-E135-7F31-73083F6CC2E6}"/>
              </a:ext>
            </a:extLst>
          </p:cNvPr>
          <p:cNvSpPr/>
          <p:nvPr/>
        </p:nvSpPr>
        <p:spPr>
          <a:xfrm>
            <a:off x="0" y="6572251"/>
            <a:ext cx="12192000" cy="285751"/>
          </a:xfrm>
          <a:prstGeom prst="rect">
            <a:avLst/>
          </a:prstGeom>
          <a:solidFill>
            <a:srgbClr val="0A1E3D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8" name="Text 18">
            <a:extLst>
              <a:ext uri="{FF2B5EF4-FFF2-40B4-BE49-F238E27FC236}">
                <a16:creationId xmlns:a16="http://schemas.microsoft.com/office/drawing/2014/main" id="{12ACFCD4-B37C-E9C7-3F24-171070C59F2F}"/>
              </a:ext>
            </a:extLst>
          </p:cNvPr>
          <p:cNvSpPr/>
          <p:nvPr/>
        </p:nvSpPr>
        <p:spPr>
          <a:xfrm>
            <a:off x="381000" y="6210644"/>
            <a:ext cx="1221488" cy="32316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21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UNYFLEX</a:t>
            </a:r>
            <a:endParaRPr lang="en-US" sz="2100" dirty="0"/>
          </a:p>
        </p:txBody>
      </p:sp>
      <p:sp>
        <p:nvSpPr>
          <p:cNvPr id="29" name="Shape 19">
            <a:extLst>
              <a:ext uri="{FF2B5EF4-FFF2-40B4-BE49-F238E27FC236}">
                <a16:creationId xmlns:a16="http://schemas.microsoft.com/office/drawing/2014/main" id="{E401A0EF-251C-D1AA-E787-62859EF37CC0}"/>
              </a:ext>
            </a:extLst>
          </p:cNvPr>
          <p:cNvSpPr/>
          <p:nvPr/>
        </p:nvSpPr>
        <p:spPr>
          <a:xfrm>
            <a:off x="11239501" y="6096001"/>
            <a:ext cx="571500" cy="5715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pic>
        <p:nvPicPr>
          <p:cNvPr id="30" name="Image 8" descr="preencoded.png">
            <a:extLst>
              <a:ext uri="{FF2B5EF4-FFF2-40B4-BE49-F238E27FC236}">
                <a16:creationId xmlns:a16="http://schemas.microsoft.com/office/drawing/2014/main" id="{E2FA60F7-3FBF-2FBA-8E95-B3C62F5B2A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82375" y="6238875"/>
            <a:ext cx="285751" cy="285751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25F47E3D-2372-7F75-4888-F132AF0337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3150" y="1409418"/>
            <a:ext cx="10745700" cy="4039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06806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A9E9A5-4115-4FBC-86F0-490953DA60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Agrupar 31">
            <a:extLst>
              <a:ext uri="{FF2B5EF4-FFF2-40B4-BE49-F238E27FC236}">
                <a16:creationId xmlns:a16="http://schemas.microsoft.com/office/drawing/2014/main" id="{67527385-1663-F1E9-EDE5-B84AFAF411F9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9144000" cy="5143500"/>
          </a:xfrm>
        </p:grpSpPr>
        <p:pic>
          <p:nvPicPr>
            <p:cNvPr id="2" name="Image 0" descr="preencoded.png">
              <a:extLst>
                <a:ext uri="{FF2B5EF4-FFF2-40B4-BE49-F238E27FC236}">
                  <a16:creationId xmlns:a16="http://schemas.microsoft.com/office/drawing/2014/main" id="{4D3D0540-3315-8EAE-B07F-880C01DCC8F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</p:spPr>
        </p:pic>
        <p:sp>
          <p:nvSpPr>
            <p:cNvPr id="31" name="Retângulo 30">
              <a:extLst>
                <a:ext uri="{FF2B5EF4-FFF2-40B4-BE49-F238E27FC236}">
                  <a16:creationId xmlns:a16="http://schemas.microsoft.com/office/drawing/2014/main" id="{AF9F747C-7DC3-30BF-225F-BA8CF866EE20}"/>
                </a:ext>
              </a:extLst>
            </p:cNvPr>
            <p:cNvSpPr/>
            <p:nvPr/>
          </p:nvSpPr>
          <p:spPr>
            <a:xfrm>
              <a:off x="189186" y="1082566"/>
              <a:ext cx="7788166" cy="271166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</p:grpSp>
      <p:sp>
        <p:nvSpPr>
          <p:cNvPr id="3" name="Text 0">
            <a:extLst>
              <a:ext uri="{FF2B5EF4-FFF2-40B4-BE49-F238E27FC236}">
                <a16:creationId xmlns:a16="http://schemas.microsoft.com/office/drawing/2014/main" id="{60B83E7D-DA53-F0DE-D966-3888B1544C95}"/>
              </a:ext>
            </a:extLst>
          </p:cNvPr>
          <p:cNvSpPr/>
          <p:nvPr/>
        </p:nvSpPr>
        <p:spPr>
          <a:xfrm>
            <a:off x="762001" y="531169"/>
            <a:ext cx="7998985" cy="46166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3000" b="1" dirty="0" err="1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Agendamentos</a:t>
            </a:r>
            <a:r>
              <a:rPr lang="en-US" sz="30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para </a:t>
            </a:r>
            <a:r>
              <a:rPr lang="en-US" sz="3000" b="1" dirty="0" err="1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repetições</a:t>
            </a:r>
            <a:r>
              <a:rPr lang="en-US" sz="3000" b="1" dirty="0">
                <a:solidFill>
                  <a:srgbClr val="FF6B35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no Manus</a:t>
            </a:r>
            <a:endParaRPr lang="en-US" sz="3000" dirty="0">
              <a:solidFill>
                <a:srgbClr val="FF6B35"/>
              </a:solidFill>
            </a:endParaRPr>
          </a:p>
        </p:txBody>
      </p:sp>
      <p:sp>
        <p:nvSpPr>
          <p:cNvPr id="25" name="Shape 15">
            <a:extLst>
              <a:ext uri="{FF2B5EF4-FFF2-40B4-BE49-F238E27FC236}">
                <a16:creationId xmlns:a16="http://schemas.microsoft.com/office/drawing/2014/main" id="{8BF630B0-4647-73C5-EC00-933FBD878F41}"/>
              </a:ext>
            </a:extLst>
          </p:cNvPr>
          <p:cNvSpPr/>
          <p:nvPr/>
        </p:nvSpPr>
        <p:spPr>
          <a:xfrm>
            <a:off x="0" y="6096000"/>
            <a:ext cx="12192000" cy="762000"/>
          </a:xfrm>
          <a:prstGeom prst="rect">
            <a:avLst/>
          </a:prstGeom>
          <a:solidFill>
            <a:srgbClr val="FF6B35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6" name="Shape 16">
            <a:extLst>
              <a:ext uri="{FF2B5EF4-FFF2-40B4-BE49-F238E27FC236}">
                <a16:creationId xmlns:a16="http://schemas.microsoft.com/office/drawing/2014/main" id="{DD49D1E4-635A-CD61-2919-8310F4A868D2}"/>
              </a:ext>
            </a:extLst>
          </p:cNvPr>
          <p:cNvSpPr/>
          <p:nvPr/>
        </p:nvSpPr>
        <p:spPr>
          <a:xfrm>
            <a:off x="3657600" y="6191251"/>
            <a:ext cx="8534400" cy="666751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7" name="Shape 17">
            <a:extLst>
              <a:ext uri="{FF2B5EF4-FFF2-40B4-BE49-F238E27FC236}">
                <a16:creationId xmlns:a16="http://schemas.microsoft.com/office/drawing/2014/main" id="{522A9421-D04B-82D4-F3D6-88142027F74B}"/>
              </a:ext>
            </a:extLst>
          </p:cNvPr>
          <p:cNvSpPr/>
          <p:nvPr/>
        </p:nvSpPr>
        <p:spPr>
          <a:xfrm>
            <a:off x="0" y="6572251"/>
            <a:ext cx="12192000" cy="285751"/>
          </a:xfrm>
          <a:prstGeom prst="rect">
            <a:avLst/>
          </a:prstGeom>
          <a:solidFill>
            <a:srgbClr val="0A1E3D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8" name="Text 18">
            <a:extLst>
              <a:ext uri="{FF2B5EF4-FFF2-40B4-BE49-F238E27FC236}">
                <a16:creationId xmlns:a16="http://schemas.microsoft.com/office/drawing/2014/main" id="{A1CF7288-9F79-AC0E-4DB9-46442675380D}"/>
              </a:ext>
            </a:extLst>
          </p:cNvPr>
          <p:cNvSpPr/>
          <p:nvPr/>
        </p:nvSpPr>
        <p:spPr>
          <a:xfrm>
            <a:off x="381000" y="6210644"/>
            <a:ext cx="1221488" cy="32316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21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UNYFLEX</a:t>
            </a:r>
            <a:endParaRPr lang="en-US" sz="2100" dirty="0"/>
          </a:p>
        </p:txBody>
      </p:sp>
      <p:sp>
        <p:nvSpPr>
          <p:cNvPr id="29" name="Shape 19">
            <a:extLst>
              <a:ext uri="{FF2B5EF4-FFF2-40B4-BE49-F238E27FC236}">
                <a16:creationId xmlns:a16="http://schemas.microsoft.com/office/drawing/2014/main" id="{FDF31375-729F-56D5-322F-409F5A223888}"/>
              </a:ext>
            </a:extLst>
          </p:cNvPr>
          <p:cNvSpPr/>
          <p:nvPr/>
        </p:nvSpPr>
        <p:spPr>
          <a:xfrm>
            <a:off x="11239501" y="6096001"/>
            <a:ext cx="571500" cy="5715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pic>
        <p:nvPicPr>
          <p:cNvPr id="30" name="Image 8" descr="preencoded.png">
            <a:extLst>
              <a:ext uri="{FF2B5EF4-FFF2-40B4-BE49-F238E27FC236}">
                <a16:creationId xmlns:a16="http://schemas.microsoft.com/office/drawing/2014/main" id="{EC09A031-5423-3AE3-1F52-DCC539EC22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82375" y="6238875"/>
            <a:ext cx="285751" cy="285751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5508FD58-8754-E354-5FA6-AFAA338F7E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52916" y="1282192"/>
            <a:ext cx="9286167" cy="4670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92131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E87822-C650-207E-8BD3-FED54DFC8A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Agrupar 31">
            <a:extLst>
              <a:ext uri="{FF2B5EF4-FFF2-40B4-BE49-F238E27FC236}">
                <a16:creationId xmlns:a16="http://schemas.microsoft.com/office/drawing/2014/main" id="{E4F68675-941C-BCF2-5FE9-1FB4D76F64B9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9144000" cy="5143500"/>
          </a:xfrm>
        </p:grpSpPr>
        <p:pic>
          <p:nvPicPr>
            <p:cNvPr id="2" name="Image 0" descr="preencoded.png">
              <a:extLst>
                <a:ext uri="{FF2B5EF4-FFF2-40B4-BE49-F238E27FC236}">
                  <a16:creationId xmlns:a16="http://schemas.microsoft.com/office/drawing/2014/main" id="{9DBC66B9-4077-CDD9-D6C2-703BBEF9194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</p:spPr>
        </p:pic>
        <p:sp>
          <p:nvSpPr>
            <p:cNvPr id="31" name="Retângulo 30">
              <a:extLst>
                <a:ext uri="{FF2B5EF4-FFF2-40B4-BE49-F238E27FC236}">
                  <a16:creationId xmlns:a16="http://schemas.microsoft.com/office/drawing/2014/main" id="{4E259D4A-5A06-617C-9BA3-1F58C8573073}"/>
                </a:ext>
              </a:extLst>
            </p:cNvPr>
            <p:cNvSpPr/>
            <p:nvPr/>
          </p:nvSpPr>
          <p:spPr>
            <a:xfrm>
              <a:off x="189186" y="1082566"/>
              <a:ext cx="7788166" cy="271166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</p:grpSp>
      <p:sp>
        <p:nvSpPr>
          <p:cNvPr id="3" name="Text 0">
            <a:extLst>
              <a:ext uri="{FF2B5EF4-FFF2-40B4-BE49-F238E27FC236}">
                <a16:creationId xmlns:a16="http://schemas.microsoft.com/office/drawing/2014/main" id="{DAD40DD1-E657-5C9B-595E-DE58981D318C}"/>
              </a:ext>
            </a:extLst>
          </p:cNvPr>
          <p:cNvSpPr/>
          <p:nvPr/>
        </p:nvSpPr>
        <p:spPr>
          <a:xfrm>
            <a:off x="762001" y="531169"/>
            <a:ext cx="6546664" cy="46166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30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As ‘</a:t>
            </a:r>
            <a:r>
              <a:rPr lang="en-US" sz="3000" b="1" dirty="0" err="1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Habilidades</a:t>
            </a:r>
            <a:r>
              <a:rPr lang="en-US" sz="30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’ </a:t>
            </a:r>
            <a:r>
              <a:rPr lang="en-US" sz="3000" b="1" dirty="0" err="1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ficam</a:t>
            </a:r>
            <a:r>
              <a:rPr lang="en-US" sz="30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3000" b="1" dirty="0" err="1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nos</a:t>
            </a:r>
            <a:r>
              <a:rPr lang="en-US" sz="30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Plugins</a:t>
            </a:r>
            <a:endParaRPr lang="en-US" sz="3000" dirty="0">
              <a:solidFill>
                <a:srgbClr val="FF6B35"/>
              </a:solidFill>
            </a:endParaRPr>
          </a:p>
        </p:txBody>
      </p:sp>
      <p:sp>
        <p:nvSpPr>
          <p:cNvPr id="25" name="Shape 15">
            <a:extLst>
              <a:ext uri="{FF2B5EF4-FFF2-40B4-BE49-F238E27FC236}">
                <a16:creationId xmlns:a16="http://schemas.microsoft.com/office/drawing/2014/main" id="{53A1AAD2-178F-0400-1421-DD3328DADA38}"/>
              </a:ext>
            </a:extLst>
          </p:cNvPr>
          <p:cNvSpPr/>
          <p:nvPr/>
        </p:nvSpPr>
        <p:spPr>
          <a:xfrm>
            <a:off x="0" y="6096000"/>
            <a:ext cx="12192000" cy="762000"/>
          </a:xfrm>
          <a:prstGeom prst="rect">
            <a:avLst/>
          </a:prstGeom>
          <a:solidFill>
            <a:srgbClr val="FF6B35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6" name="Shape 16">
            <a:extLst>
              <a:ext uri="{FF2B5EF4-FFF2-40B4-BE49-F238E27FC236}">
                <a16:creationId xmlns:a16="http://schemas.microsoft.com/office/drawing/2014/main" id="{70D78CA3-798A-B153-4692-745947EE8C9A}"/>
              </a:ext>
            </a:extLst>
          </p:cNvPr>
          <p:cNvSpPr/>
          <p:nvPr/>
        </p:nvSpPr>
        <p:spPr>
          <a:xfrm>
            <a:off x="3657600" y="6191251"/>
            <a:ext cx="8534400" cy="666751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7" name="Shape 17">
            <a:extLst>
              <a:ext uri="{FF2B5EF4-FFF2-40B4-BE49-F238E27FC236}">
                <a16:creationId xmlns:a16="http://schemas.microsoft.com/office/drawing/2014/main" id="{09C2EFA4-3E58-D60C-DCE5-2CEB1C9F4110}"/>
              </a:ext>
            </a:extLst>
          </p:cNvPr>
          <p:cNvSpPr/>
          <p:nvPr/>
        </p:nvSpPr>
        <p:spPr>
          <a:xfrm>
            <a:off x="0" y="6572251"/>
            <a:ext cx="12192000" cy="285751"/>
          </a:xfrm>
          <a:prstGeom prst="rect">
            <a:avLst/>
          </a:prstGeom>
          <a:solidFill>
            <a:srgbClr val="0A1E3D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8" name="Text 18">
            <a:extLst>
              <a:ext uri="{FF2B5EF4-FFF2-40B4-BE49-F238E27FC236}">
                <a16:creationId xmlns:a16="http://schemas.microsoft.com/office/drawing/2014/main" id="{BE26FE77-2C86-1770-C358-D10A56CBBEA7}"/>
              </a:ext>
            </a:extLst>
          </p:cNvPr>
          <p:cNvSpPr/>
          <p:nvPr/>
        </p:nvSpPr>
        <p:spPr>
          <a:xfrm>
            <a:off x="381000" y="6210644"/>
            <a:ext cx="1221488" cy="32316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21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UNYFLEX</a:t>
            </a:r>
            <a:endParaRPr lang="en-US" sz="2100" dirty="0"/>
          </a:p>
        </p:txBody>
      </p:sp>
      <p:sp>
        <p:nvSpPr>
          <p:cNvPr id="29" name="Shape 19">
            <a:extLst>
              <a:ext uri="{FF2B5EF4-FFF2-40B4-BE49-F238E27FC236}">
                <a16:creationId xmlns:a16="http://schemas.microsoft.com/office/drawing/2014/main" id="{72CE17FA-1993-906B-B443-C97C34177330}"/>
              </a:ext>
            </a:extLst>
          </p:cNvPr>
          <p:cNvSpPr/>
          <p:nvPr/>
        </p:nvSpPr>
        <p:spPr>
          <a:xfrm>
            <a:off x="11239501" y="6096001"/>
            <a:ext cx="571500" cy="5715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pic>
        <p:nvPicPr>
          <p:cNvPr id="30" name="Image 8" descr="preencoded.png">
            <a:extLst>
              <a:ext uri="{FF2B5EF4-FFF2-40B4-BE49-F238E27FC236}">
                <a16:creationId xmlns:a16="http://schemas.microsoft.com/office/drawing/2014/main" id="{AFCEC69E-05C1-0611-D4A5-4AB55DB3F5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82375" y="6238875"/>
            <a:ext cx="285751" cy="285751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779BC23D-64AF-9B44-0BAA-8E38C9EA1B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1729" y="1176023"/>
            <a:ext cx="10688542" cy="4505954"/>
          </a:xfrm>
          <a:prstGeom prst="rect">
            <a:avLst/>
          </a:prstGeom>
        </p:spPr>
      </p:pic>
      <p:cxnSp>
        <p:nvCxnSpPr>
          <p:cNvPr id="8" name="Conector: Curvo 7">
            <a:extLst>
              <a:ext uri="{FF2B5EF4-FFF2-40B4-BE49-F238E27FC236}">
                <a16:creationId xmlns:a16="http://schemas.microsoft.com/office/drawing/2014/main" id="{D58EA158-91CE-0136-F390-2F92C10E2610}"/>
              </a:ext>
            </a:extLst>
          </p:cNvPr>
          <p:cNvCxnSpPr/>
          <p:nvPr/>
        </p:nvCxnSpPr>
        <p:spPr>
          <a:xfrm>
            <a:off x="3972393" y="1963711"/>
            <a:ext cx="1379096" cy="644578"/>
          </a:xfrm>
          <a:prstGeom prst="curvedConnector3">
            <a:avLst>
              <a:gd name="adj1" fmla="val -7609"/>
            </a:avLst>
          </a:prstGeom>
          <a:ln w="38100">
            <a:solidFill>
              <a:srgbClr val="C0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702609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144647" y="683408"/>
            <a:ext cx="7429919" cy="53104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sz="3451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Análise de Dados e Planilhas com </a:t>
            </a:r>
            <a:endParaRPr lang="en-US" sz="3451" dirty="0"/>
          </a:p>
        </p:txBody>
      </p:sp>
      <p:sp>
        <p:nvSpPr>
          <p:cNvPr id="4" name="Text 1"/>
          <p:cNvSpPr/>
          <p:nvPr/>
        </p:nvSpPr>
        <p:spPr>
          <a:xfrm>
            <a:off x="9537116" y="683408"/>
            <a:ext cx="476091" cy="53104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sz="3451" b="1" dirty="0">
                <a:solidFill>
                  <a:srgbClr val="FF6B35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IA</a:t>
            </a:r>
            <a:endParaRPr lang="en-US" sz="3451" dirty="0"/>
          </a:p>
        </p:txBody>
      </p:sp>
      <p:sp>
        <p:nvSpPr>
          <p:cNvPr id="5" name="Shape 2"/>
          <p:cNvSpPr/>
          <p:nvPr/>
        </p:nvSpPr>
        <p:spPr>
          <a:xfrm>
            <a:off x="762000" y="1754982"/>
            <a:ext cx="5095875" cy="1257300"/>
          </a:xfrm>
          <a:prstGeom prst="rect">
            <a:avLst/>
          </a:prstGeom>
          <a:solidFill>
            <a:srgbClr val="F5F7FA"/>
          </a:solidFill>
          <a:ln/>
        </p:spPr>
        <p:txBody>
          <a:bodyPr/>
          <a:lstStyle/>
          <a:p>
            <a:endParaRPr lang="pt-BR" sz="1600"/>
          </a:p>
        </p:txBody>
      </p:sp>
      <p:sp>
        <p:nvSpPr>
          <p:cNvPr id="6" name="Shape 3"/>
          <p:cNvSpPr/>
          <p:nvPr/>
        </p:nvSpPr>
        <p:spPr>
          <a:xfrm>
            <a:off x="952501" y="1945482"/>
            <a:ext cx="571500" cy="571500"/>
          </a:xfrm>
          <a:prstGeom prst="ellipse">
            <a:avLst/>
          </a:prstGeom>
          <a:solidFill>
            <a:srgbClr val="FF6B35"/>
          </a:solidFill>
          <a:ln/>
        </p:spPr>
        <p:txBody>
          <a:bodyPr/>
          <a:lstStyle/>
          <a:p>
            <a:endParaRPr lang="pt-BR" sz="160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4901" y="2097882"/>
            <a:ext cx="266700" cy="26670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714500" y="1979535"/>
            <a:ext cx="2247410" cy="246221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1600" b="1" dirty="0">
                <a:solidFill>
                  <a:srgbClr val="0A1E3D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Análise Automatizada</a:t>
            </a:r>
            <a:endParaRPr lang="en-US" sz="1600" dirty="0"/>
          </a:p>
        </p:txBody>
      </p:sp>
      <p:sp>
        <p:nvSpPr>
          <p:cNvPr id="9" name="Text 5"/>
          <p:cNvSpPr/>
          <p:nvPr/>
        </p:nvSpPr>
        <p:spPr>
          <a:xfrm>
            <a:off x="1714500" y="2332673"/>
            <a:ext cx="3952875" cy="49244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16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IA identifica padrões e tendências em grandes volumes de dados</a:t>
            </a:r>
            <a:endParaRPr lang="en-US" sz="1600" dirty="0"/>
          </a:p>
        </p:txBody>
      </p:sp>
      <p:sp>
        <p:nvSpPr>
          <p:cNvPr id="10" name="Shape 6"/>
          <p:cNvSpPr/>
          <p:nvPr/>
        </p:nvSpPr>
        <p:spPr>
          <a:xfrm>
            <a:off x="762000" y="3250407"/>
            <a:ext cx="5095875" cy="1014412"/>
          </a:xfrm>
          <a:prstGeom prst="rect">
            <a:avLst/>
          </a:prstGeom>
          <a:solidFill>
            <a:srgbClr val="F5F7FA"/>
          </a:solidFill>
          <a:ln/>
        </p:spPr>
        <p:txBody>
          <a:bodyPr/>
          <a:lstStyle/>
          <a:p>
            <a:endParaRPr lang="pt-BR" sz="1600"/>
          </a:p>
        </p:txBody>
      </p:sp>
      <p:sp>
        <p:nvSpPr>
          <p:cNvPr id="11" name="Shape 7"/>
          <p:cNvSpPr/>
          <p:nvPr/>
        </p:nvSpPr>
        <p:spPr>
          <a:xfrm>
            <a:off x="952501" y="3440907"/>
            <a:ext cx="571500" cy="571500"/>
          </a:xfrm>
          <a:prstGeom prst="ellipse">
            <a:avLst/>
          </a:prstGeom>
          <a:solidFill>
            <a:srgbClr val="FF6B35"/>
          </a:solidFill>
          <a:ln/>
        </p:spPr>
        <p:txBody>
          <a:bodyPr/>
          <a:lstStyle/>
          <a:p>
            <a:endParaRPr lang="pt-BR" sz="160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4901" y="3593307"/>
            <a:ext cx="266700" cy="266700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714500" y="3474960"/>
            <a:ext cx="2157642" cy="246221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1600" b="1" dirty="0">
                <a:solidFill>
                  <a:srgbClr val="0A1E3D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Geração de Fórmulas</a:t>
            </a:r>
            <a:endParaRPr lang="en-US" sz="1600" dirty="0"/>
          </a:p>
        </p:txBody>
      </p:sp>
      <p:sp>
        <p:nvSpPr>
          <p:cNvPr id="14" name="Text 9"/>
          <p:cNvSpPr/>
          <p:nvPr/>
        </p:nvSpPr>
        <p:spPr>
          <a:xfrm>
            <a:off x="1714501" y="3729209"/>
            <a:ext cx="3666796" cy="49244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16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Crie fórmulas complexas usando linguagem natural</a:t>
            </a:r>
            <a:endParaRPr lang="en-US" sz="1600" dirty="0"/>
          </a:p>
        </p:txBody>
      </p:sp>
      <p:sp>
        <p:nvSpPr>
          <p:cNvPr id="15" name="Shape 10"/>
          <p:cNvSpPr/>
          <p:nvPr/>
        </p:nvSpPr>
        <p:spPr>
          <a:xfrm>
            <a:off x="762000" y="4502945"/>
            <a:ext cx="5095875" cy="1257300"/>
          </a:xfrm>
          <a:prstGeom prst="rect">
            <a:avLst/>
          </a:prstGeom>
          <a:solidFill>
            <a:srgbClr val="F5F7FA"/>
          </a:solidFill>
          <a:ln/>
        </p:spPr>
        <p:txBody>
          <a:bodyPr/>
          <a:lstStyle/>
          <a:p>
            <a:endParaRPr lang="pt-BR" sz="1600"/>
          </a:p>
        </p:txBody>
      </p:sp>
      <p:sp>
        <p:nvSpPr>
          <p:cNvPr id="16" name="Shape 11"/>
          <p:cNvSpPr/>
          <p:nvPr/>
        </p:nvSpPr>
        <p:spPr>
          <a:xfrm>
            <a:off x="952501" y="4693445"/>
            <a:ext cx="571500" cy="571500"/>
          </a:xfrm>
          <a:prstGeom prst="ellipse">
            <a:avLst/>
          </a:prstGeom>
          <a:solidFill>
            <a:srgbClr val="FF6B35"/>
          </a:solidFill>
          <a:ln/>
        </p:spPr>
        <p:txBody>
          <a:bodyPr/>
          <a:lstStyle/>
          <a:p>
            <a:endParaRPr lang="pt-BR" sz="1600"/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38238" y="4845845"/>
            <a:ext cx="200025" cy="266700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1714500" y="4727498"/>
            <a:ext cx="2141612" cy="246221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1600" b="1" dirty="0">
                <a:solidFill>
                  <a:srgbClr val="0A1E3D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Insights Inteligentes</a:t>
            </a:r>
            <a:endParaRPr lang="en-US" sz="1600" dirty="0"/>
          </a:p>
        </p:txBody>
      </p:sp>
      <p:sp>
        <p:nvSpPr>
          <p:cNvPr id="19" name="Text 13"/>
          <p:cNvSpPr/>
          <p:nvPr/>
        </p:nvSpPr>
        <p:spPr>
          <a:xfrm>
            <a:off x="1714500" y="5080637"/>
            <a:ext cx="3952875" cy="49244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16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Receba sugestões e insights baseados nos seus dados</a:t>
            </a:r>
            <a:endParaRPr lang="en-US" sz="1600" dirty="0"/>
          </a:p>
        </p:txBody>
      </p:sp>
      <p:sp>
        <p:nvSpPr>
          <p:cNvPr id="20" name="Shape 14"/>
          <p:cNvSpPr/>
          <p:nvPr/>
        </p:nvSpPr>
        <p:spPr>
          <a:xfrm>
            <a:off x="6334125" y="1495483"/>
            <a:ext cx="5095875" cy="2171700"/>
          </a:xfrm>
          <a:prstGeom prst="rect">
            <a:avLst/>
          </a:prstGeom>
          <a:solidFill>
            <a:srgbClr val="1A3A5F"/>
          </a:solidFill>
          <a:ln/>
        </p:spPr>
        <p:txBody>
          <a:bodyPr/>
          <a:lstStyle/>
          <a:p>
            <a:endParaRPr lang="pt-BR" sz="1600"/>
          </a:p>
        </p:txBody>
      </p:sp>
      <p:sp>
        <p:nvSpPr>
          <p:cNvPr id="21" name="Text 15"/>
          <p:cNvSpPr/>
          <p:nvPr/>
        </p:nvSpPr>
        <p:spPr>
          <a:xfrm>
            <a:off x="8252370" y="1877198"/>
            <a:ext cx="1259384" cy="246221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sz="1600" b="1" kern="0" spc="3" dirty="0">
                <a:solidFill>
                  <a:srgbClr val="FF6B35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Plataformas</a:t>
            </a:r>
            <a:endParaRPr lang="en-US" sz="1600" dirty="0"/>
          </a:p>
        </p:txBody>
      </p:sp>
      <p:pic>
        <p:nvPicPr>
          <p:cNvPr id="22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41681" y="2409883"/>
            <a:ext cx="500063" cy="571500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7438487" y="3082110"/>
            <a:ext cx="1306447" cy="246221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sz="16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Excel Copilot</a:t>
            </a:r>
            <a:endParaRPr lang="en-US" sz="1600" dirty="0"/>
          </a:p>
        </p:txBody>
      </p:sp>
      <p:pic>
        <p:nvPicPr>
          <p:cNvPr id="2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31040" y="2409883"/>
            <a:ext cx="545307" cy="571500"/>
          </a:xfrm>
          <a:prstGeom prst="rect">
            <a:avLst/>
          </a:prstGeom>
        </p:spPr>
      </p:pic>
      <p:sp>
        <p:nvSpPr>
          <p:cNvPr id="25" name="Text 17"/>
          <p:cNvSpPr/>
          <p:nvPr/>
        </p:nvSpPr>
        <p:spPr>
          <a:xfrm>
            <a:off x="8868735" y="3082110"/>
            <a:ext cx="1469954" cy="246221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sz="16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Sheets Gemini</a:t>
            </a:r>
            <a:endParaRPr lang="en-US" sz="1600" dirty="0"/>
          </a:p>
        </p:txBody>
      </p:sp>
      <p:sp>
        <p:nvSpPr>
          <p:cNvPr id="26" name="Shape 18"/>
          <p:cNvSpPr/>
          <p:nvPr/>
        </p:nvSpPr>
        <p:spPr>
          <a:xfrm>
            <a:off x="6334125" y="4121095"/>
            <a:ext cx="5095875" cy="1927279"/>
          </a:xfrm>
          <a:prstGeom prst="rect">
            <a:avLst/>
          </a:prstGeom>
          <a:solidFill>
            <a:srgbClr val="F5F7FA"/>
          </a:solidFill>
          <a:ln/>
        </p:spPr>
        <p:txBody>
          <a:bodyPr/>
          <a:lstStyle/>
          <a:p>
            <a:endParaRPr lang="pt-BR" sz="1600"/>
          </a:p>
        </p:txBody>
      </p:sp>
      <p:sp>
        <p:nvSpPr>
          <p:cNvPr id="27" name="Shape 19"/>
          <p:cNvSpPr/>
          <p:nvPr/>
        </p:nvSpPr>
        <p:spPr>
          <a:xfrm>
            <a:off x="6334126" y="4272949"/>
            <a:ext cx="47625" cy="1085851"/>
          </a:xfrm>
          <a:prstGeom prst="rect">
            <a:avLst/>
          </a:prstGeom>
          <a:solidFill>
            <a:srgbClr val="FF6B35"/>
          </a:solidFill>
          <a:ln/>
        </p:spPr>
        <p:txBody>
          <a:bodyPr/>
          <a:lstStyle/>
          <a:p>
            <a:endParaRPr lang="pt-BR" sz="1600"/>
          </a:p>
        </p:txBody>
      </p:sp>
      <p:sp>
        <p:nvSpPr>
          <p:cNvPr id="28" name="Text 20"/>
          <p:cNvSpPr/>
          <p:nvPr/>
        </p:nvSpPr>
        <p:spPr>
          <a:xfrm>
            <a:off x="6524626" y="4274760"/>
            <a:ext cx="1659109" cy="246221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1600" b="1" dirty="0">
                <a:solidFill>
                  <a:srgbClr val="0A1E3D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Exemplo Prático</a:t>
            </a:r>
            <a:endParaRPr lang="en-US" sz="1600" dirty="0"/>
          </a:p>
        </p:txBody>
      </p:sp>
      <p:sp>
        <p:nvSpPr>
          <p:cNvPr id="29" name="Text 21"/>
          <p:cNvSpPr/>
          <p:nvPr/>
        </p:nvSpPr>
        <p:spPr>
          <a:xfrm>
            <a:off x="6511297" y="4587069"/>
            <a:ext cx="4714875" cy="158036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1467" dirty="0">
                <a:solidFill>
                  <a:srgbClr val="2C3E5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hlinkClick r:id="rId9"/>
              </a:rPr>
              <a:t>https://docs.google.com/spreadsheets/d/15cmh5CBRiLG4DQmL-nSj3pHbyFCj7q-5Sn9L5km8-og/edit?usp=sharing</a:t>
            </a:r>
            <a:br>
              <a:rPr lang="en-US" sz="1467" dirty="0">
                <a:solidFill>
                  <a:srgbClr val="2C3E5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</a:br>
            <a:endParaRPr lang="en-US" sz="1467" dirty="0">
              <a:solidFill>
                <a:srgbClr val="2C3E50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r>
              <a:rPr lang="en-US" sz="1467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hlinkClick r:id="rId10"/>
              </a:rPr>
              <a:t>https://copilot.microsoft.com/chats/VxLhoMD9N1vkXjmusFVFK</a:t>
            </a:r>
            <a:endParaRPr lang="en-US" sz="1467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endParaRPr lang="en-US" sz="1467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30" name="Shape 22"/>
          <p:cNvSpPr/>
          <p:nvPr/>
        </p:nvSpPr>
        <p:spPr>
          <a:xfrm>
            <a:off x="0" y="6096000"/>
            <a:ext cx="12192000" cy="762000"/>
          </a:xfrm>
          <a:prstGeom prst="rect">
            <a:avLst/>
          </a:prstGeom>
          <a:solidFill>
            <a:srgbClr val="FF6B35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31" name="Shape 23"/>
          <p:cNvSpPr/>
          <p:nvPr/>
        </p:nvSpPr>
        <p:spPr>
          <a:xfrm>
            <a:off x="3657600" y="6191251"/>
            <a:ext cx="8534400" cy="666751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32" name="Shape 24"/>
          <p:cNvSpPr/>
          <p:nvPr/>
        </p:nvSpPr>
        <p:spPr>
          <a:xfrm>
            <a:off x="0" y="6572251"/>
            <a:ext cx="12192000" cy="285751"/>
          </a:xfrm>
          <a:prstGeom prst="rect">
            <a:avLst/>
          </a:prstGeom>
          <a:solidFill>
            <a:srgbClr val="0A1E3D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33" name="Text 25"/>
          <p:cNvSpPr/>
          <p:nvPr/>
        </p:nvSpPr>
        <p:spPr>
          <a:xfrm>
            <a:off x="381000" y="6210644"/>
            <a:ext cx="1221488" cy="32316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21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UNYFLEX</a:t>
            </a:r>
            <a:endParaRPr lang="en-US" sz="2100" dirty="0"/>
          </a:p>
        </p:txBody>
      </p:sp>
      <p:sp>
        <p:nvSpPr>
          <p:cNvPr id="34" name="Shape 26"/>
          <p:cNvSpPr/>
          <p:nvPr/>
        </p:nvSpPr>
        <p:spPr>
          <a:xfrm>
            <a:off x="11239501" y="6096001"/>
            <a:ext cx="571500" cy="5715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pic>
        <p:nvPicPr>
          <p:cNvPr id="35" name="Image 6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382375" y="6238875"/>
            <a:ext cx="285751" cy="285751"/>
          </a:xfrm>
          <a:prstGeom prst="rect">
            <a:avLst/>
          </a:prstGeom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C85832-88A0-FAFB-44AC-45F856D245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Agrupar 26">
            <a:extLst>
              <a:ext uri="{FF2B5EF4-FFF2-40B4-BE49-F238E27FC236}">
                <a16:creationId xmlns:a16="http://schemas.microsoft.com/office/drawing/2014/main" id="{79D74E99-812A-3542-8ECD-F49E2AC06672}"/>
              </a:ext>
            </a:extLst>
          </p:cNvPr>
          <p:cNvGrpSpPr/>
          <p:nvPr/>
        </p:nvGrpSpPr>
        <p:grpSpPr>
          <a:xfrm>
            <a:off x="0" y="0"/>
            <a:ext cx="12192000" cy="7486651"/>
            <a:chOff x="0" y="0"/>
            <a:chExt cx="9144000" cy="5614988"/>
          </a:xfrm>
        </p:grpSpPr>
        <p:pic>
          <p:nvPicPr>
            <p:cNvPr id="2" name="Image 0" descr="preencoded.png">
              <a:extLst>
                <a:ext uri="{FF2B5EF4-FFF2-40B4-BE49-F238E27FC236}">
                  <a16:creationId xmlns:a16="http://schemas.microsoft.com/office/drawing/2014/main" id="{A27C5F71-91AB-640D-4CB6-CC07737E14F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9144000" cy="5614988"/>
            </a:xfrm>
            <a:prstGeom prst="rect">
              <a:avLst/>
            </a:prstGeom>
          </p:spPr>
        </p:pic>
        <p:sp>
          <p:nvSpPr>
            <p:cNvPr id="25" name="Retângulo 24">
              <a:extLst>
                <a:ext uri="{FF2B5EF4-FFF2-40B4-BE49-F238E27FC236}">
                  <a16:creationId xmlns:a16="http://schemas.microsoft.com/office/drawing/2014/main" id="{B2E07882-C9B0-E493-5E33-535F6DF44FB2}"/>
                </a:ext>
              </a:extLst>
            </p:cNvPr>
            <p:cNvSpPr/>
            <p:nvPr/>
          </p:nvSpPr>
          <p:spPr>
            <a:xfrm>
              <a:off x="285750" y="3026979"/>
              <a:ext cx="8486774" cy="198079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  <p:sp>
          <p:nvSpPr>
            <p:cNvPr id="26" name="Retângulo 25">
              <a:extLst>
                <a:ext uri="{FF2B5EF4-FFF2-40B4-BE49-F238E27FC236}">
                  <a16:creationId xmlns:a16="http://schemas.microsoft.com/office/drawing/2014/main" id="{C8AFA0D5-3B55-3B10-5CCC-675DA184C3D7}"/>
                </a:ext>
              </a:extLst>
            </p:cNvPr>
            <p:cNvSpPr/>
            <p:nvPr/>
          </p:nvSpPr>
          <p:spPr>
            <a:xfrm>
              <a:off x="4755358" y="1791891"/>
              <a:ext cx="3995736" cy="22455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</p:grpSp>
      <p:sp>
        <p:nvSpPr>
          <p:cNvPr id="19" name="Shape 14">
            <a:extLst>
              <a:ext uri="{FF2B5EF4-FFF2-40B4-BE49-F238E27FC236}">
                <a16:creationId xmlns:a16="http://schemas.microsoft.com/office/drawing/2014/main" id="{43C7CC4C-431C-A8C6-E4E1-45718E671100}"/>
              </a:ext>
            </a:extLst>
          </p:cNvPr>
          <p:cNvSpPr/>
          <p:nvPr/>
        </p:nvSpPr>
        <p:spPr>
          <a:xfrm>
            <a:off x="0" y="6724651"/>
            <a:ext cx="12192000" cy="762000"/>
          </a:xfrm>
          <a:prstGeom prst="rect">
            <a:avLst/>
          </a:prstGeom>
          <a:solidFill>
            <a:srgbClr val="FF6B35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0" name="Shape 15">
            <a:extLst>
              <a:ext uri="{FF2B5EF4-FFF2-40B4-BE49-F238E27FC236}">
                <a16:creationId xmlns:a16="http://schemas.microsoft.com/office/drawing/2014/main" id="{76CB8239-FDDB-030C-305A-57D9572C5EE0}"/>
              </a:ext>
            </a:extLst>
          </p:cNvPr>
          <p:cNvSpPr/>
          <p:nvPr/>
        </p:nvSpPr>
        <p:spPr>
          <a:xfrm>
            <a:off x="3657600" y="6819901"/>
            <a:ext cx="8534400" cy="666751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1" name="Shape 16">
            <a:extLst>
              <a:ext uri="{FF2B5EF4-FFF2-40B4-BE49-F238E27FC236}">
                <a16:creationId xmlns:a16="http://schemas.microsoft.com/office/drawing/2014/main" id="{25524940-6406-2530-08B5-8A591CC41611}"/>
              </a:ext>
            </a:extLst>
          </p:cNvPr>
          <p:cNvSpPr/>
          <p:nvPr/>
        </p:nvSpPr>
        <p:spPr>
          <a:xfrm>
            <a:off x="0" y="7200900"/>
            <a:ext cx="12192000" cy="285751"/>
          </a:xfrm>
          <a:prstGeom prst="rect">
            <a:avLst/>
          </a:prstGeom>
          <a:solidFill>
            <a:srgbClr val="0A1E3D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2" name="Text 17">
            <a:extLst>
              <a:ext uri="{FF2B5EF4-FFF2-40B4-BE49-F238E27FC236}">
                <a16:creationId xmlns:a16="http://schemas.microsoft.com/office/drawing/2014/main" id="{8257782F-32FE-B32F-1C5F-DF932CFF18BA}"/>
              </a:ext>
            </a:extLst>
          </p:cNvPr>
          <p:cNvSpPr/>
          <p:nvPr/>
        </p:nvSpPr>
        <p:spPr>
          <a:xfrm>
            <a:off x="381000" y="6839295"/>
            <a:ext cx="1221488" cy="32316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21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UNYFLEX</a:t>
            </a:r>
            <a:endParaRPr lang="en-US" sz="2100" dirty="0"/>
          </a:p>
        </p:txBody>
      </p:sp>
      <p:sp>
        <p:nvSpPr>
          <p:cNvPr id="23" name="Shape 18">
            <a:extLst>
              <a:ext uri="{FF2B5EF4-FFF2-40B4-BE49-F238E27FC236}">
                <a16:creationId xmlns:a16="http://schemas.microsoft.com/office/drawing/2014/main" id="{822B0A44-705C-AB26-1186-4E594E3B4071}"/>
              </a:ext>
            </a:extLst>
          </p:cNvPr>
          <p:cNvSpPr/>
          <p:nvPr/>
        </p:nvSpPr>
        <p:spPr>
          <a:xfrm>
            <a:off x="11239501" y="6724651"/>
            <a:ext cx="571500" cy="5715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pic>
        <p:nvPicPr>
          <p:cNvPr id="24" name="Image 3" descr="preencoded.png">
            <a:extLst>
              <a:ext uri="{FF2B5EF4-FFF2-40B4-BE49-F238E27FC236}">
                <a16:creationId xmlns:a16="http://schemas.microsoft.com/office/drawing/2014/main" id="{D964B51D-D582-662F-4771-1F3D74BD66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82375" y="6867525"/>
            <a:ext cx="285751" cy="285751"/>
          </a:xfrm>
          <a:prstGeom prst="rect">
            <a:avLst/>
          </a:prstGeom>
        </p:spPr>
      </p:pic>
      <p:pic>
        <p:nvPicPr>
          <p:cNvPr id="4" name="Imagem 3" descr="Tabela&#10;&#10;O conteúdo gerado por IA pode estar incorreto.">
            <a:extLst>
              <a:ext uri="{FF2B5EF4-FFF2-40B4-BE49-F238E27FC236}">
                <a16:creationId xmlns:a16="http://schemas.microsoft.com/office/drawing/2014/main" id="{81503308-DE86-75F3-ED6E-F149817C6F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34910"/>
            <a:ext cx="12192000" cy="6232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55719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C66CC8-64DD-73F5-3DA4-C9F2943EDE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
            <a:extLst>
              <a:ext uri="{FF2B5EF4-FFF2-40B4-BE49-F238E27FC236}">
                <a16:creationId xmlns:a16="http://schemas.microsoft.com/office/drawing/2014/main" id="{E31EE72E-0AB9-B1C3-3804-FBD5DCC9B9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Shape 22">
            <a:extLst>
              <a:ext uri="{FF2B5EF4-FFF2-40B4-BE49-F238E27FC236}">
                <a16:creationId xmlns:a16="http://schemas.microsoft.com/office/drawing/2014/main" id="{FD8B244F-A152-7AD9-9E30-16DD59FAE107}"/>
              </a:ext>
            </a:extLst>
          </p:cNvPr>
          <p:cNvSpPr/>
          <p:nvPr/>
        </p:nvSpPr>
        <p:spPr>
          <a:xfrm>
            <a:off x="0" y="6096000"/>
            <a:ext cx="12192000" cy="762000"/>
          </a:xfrm>
          <a:prstGeom prst="rect">
            <a:avLst/>
          </a:prstGeom>
          <a:solidFill>
            <a:srgbClr val="FF6B35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31" name="Shape 23">
            <a:extLst>
              <a:ext uri="{FF2B5EF4-FFF2-40B4-BE49-F238E27FC236}">
                <a16:creationId xmlns:a16="http://schemas.microsoft.com/office/drawing/2014/main" id="{3405128F-FBD5-D044-3AC8-A1AF4E2632F8}"/>
              </a:ext>
            </a:extLst>
          </p:cNvPr>
          <p:cNvSpPr/>
          <p:nvPr/>
        </p:nvSpPr>
        <p:spPr>
          <a:xfrm>
            <a:off x="3657600" y="6191251"/>
            <a:ext cx="8534400" cy="666751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32" name="Shape 24">
            <a:extLst>
              <a:ext uri="{FF2B5EF4-FFF2-40B4-BE49-F238E27FC236}">
                <a16:creationId xmlns:a16="http://schemas.microsoft.com/office/drawing/2014/main" id="{3EE59176-B3F2-92C1-71EE-68BE3C9FDD1A}"/>
              </a:ext>
            </a:extLst>
          </p:cNvPr>
          <p:cNvSpPr/>
          <p:nvPr/>
        </p:nvSpPr>
        <p:spPr>
          <a:xfrm>
            <a:off x="0" y="6572251"/>
            <a:ext cx="12192000" cy="285751"/>
          </a:xfrm>
          <a:prstGeom prst="rect">
            <a:avLst/>
          </a:prstGeom>
          <a:solidFill>
            <a:srgbClr val="0A1E3D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33" name="Text 25">
            <a:extLst>
              <a:ext uri="{FF2B5EF4-FFF2-40B4-BE49-F238E27FC236}">
                <a16:creationId xmlns:a16="http://schemas.microsoft.com/office/drawing/2014/main" id="{1713B41F-7D80-A0EE-F3B5-2086E1CE3071}"/>
              </a:ext>
            </a:extLst>
          </p:cNvPr>
          <p:cNvSpPr/>
          <p:nvPr/>
        </p:nvSpPr>
        <p:spPr>
          <a:xfrm>
            <a:off x="381000" y="6210644"/>
            <a:ext cx="1221488" cy="32316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21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UNYFLEX</a:t>
            </a:r>
            <a:endParaRPr lang="en-US" sz="2100" dirty="0"/>
          </a:p>
        </p:txBody>
      </p:sp>
      <p:sp>
        <p:nvSpPr>
          <p:cNvPr id="34" name="Shape 26">
            <a:extLst>
              <a:ext uri="{FF2B5EF4-FFF2-40B4-BE49-F238E27FC236}">
                <a16:creationId xmlns:a16="http://schemas.microsoft.com/office/drawing/2014/main" id="{5EDA7DC0-EE97-FD8B-C204-7A1F8934B0AD}"/>
              </a:ext>
            </a:extLst>
          </p:cNvPr>
          <p:cNvSpPr/>
          <p:nvPr/>
        </p:nvSpPr>
        <p:spPr>
          <a:xfrm>
            <a:off x="11239501" y="6096001"/>
            <a:ext cx="571500" cy="5715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pic>
        <p:nvPicPr>
          <p:cNvPr id="35" name="Image 6" descr="preencoded.png">
            <a:extLst>
              <a:ext uri="{FF2B5EF4-FFF2-40B4-BE49-F238E27FC236}">
                <a16:creationId xmlns:a16="http://schemas.microsoft.com/office/drawing/2014/main" id="{E1B2FE26-6EB7-35A3-1947-EF7ACCC8E2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82375" y="6238875"/>
            <a:ext cx="285751" cy="285751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5460E1EC-4E55-5086-1D35-593CD8DEAD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1744" y="1209365"/>
            <a:ext cx="10593278" cy="4439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78219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5B035C-713A-753A-4832-81B4B33F0D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
            <a:extLst>
              <a:ext uri="{FF2B5EF4-FFF2-40B4-BE49-F238E27FC236}">
                <a16:creationId xmlns:a16="http://schemas.microsoft.com/office/drawing/2014/main" id="{FAA14EE2-750A-2E2A-96D5-833FC3A162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Shape 22">
            <a:extLst>
              <a:ext uri="{FF2B5EF4-FFF2-40B4-BE49-F238E27FC236}">
                <a16:creationId xmlns:a16="http://schemas.microsoft.com/office/drawing/2014/main" id="{FFFEF8B7-394A-13AB-1ED9-4F1D2A96C153}"/>
              </a:ext>
            </a:extLst>
          </p:cNvPr>
          <p:cNvSpPr/>
          <p:nvPr/>
        </p:nvSpPr>
        <p:spPr>
          <a:xfrm>
            <a:off x="0" y="6096000"/>
            <a:ext cx="12192000" cy="762000"/>
          </a:xfrm>
          <a:prstGeom prst="rect">
            <a:avLst/>
          </a:prstGeom>
          <a:solidFill>
            <a:srgbClr val="FF6B35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31" name="Shape 23">
            <a:extLst>
              <a:ext uri="{FF2B5EF4-FFF2-40B4-BE49-F238E27FC236}">
                <a16:creationId xmlns:a16="http://schemas.microsoft.com/office/drawing/2014/main" id="{FC35848B-74CA-0404-181E-9AAD582AECF8}"/>
              </a:ext>
            </a:extLst>
          </p:cNvPr>
          <p:cNvSpPr/>
          <p:nvPr/>
        </p:nvSpPr>
        <p:spPr>
          <a:xfrm>
            <a:off x="3657600" y="6191251"/>
            <a:ext cx="8534400" cy="666751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32" name="Shape 24">
            <a:extLst>
              <a:ext uri="{FF2B5EF4-FFF2-40B4-BE49-F238E27FC236}">
                <a16:creationId xmlns:a16="http://schemas.microsoft.com/office/drawing/2014/main" id="{7B93DBA6-1F6C-A816-4B19-F1E91ABA80C4}"/>
              </a:ext>
            </a:extLst>
          </p:cNvPr>
          <p:cNvSpPr/>
          <p:nvPr/>
        </p:nvSpPr>
        <p:spPr>
          <a:xfrm>
            <a:off x="0" y="6572251"/>
            <a:ext cx="12192000" cy="285751"/>
          </a:xfrm>
          <a:prstGeom prst="rect">
            <a:avLst/>
          </a:prstGeom>
          <a:solidFill>
            <a:srgbClr val="0A1E3D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33" name="Text 25">
            <a:extLst>
              <a:ext uri="{FF2B5EF4-FFF2-40B4-BE49-F238E27FC236}">
                <a16:creationId xmlns:a16="http://schemas.microsoft.com/office/drawing/2014/main" id="{414570F1-5015-5F8D-5AEE-3BA43322C5C1}"/>
              </a:ext>
            </a:extLst>
          </p:cNvPr>
          <p:cNvSpPr/>
          <p:nvPr/>
        </p:nvSpPr>
        <p:spPr>
          <a:xfrm>
            <a:off x="381000" y="6210644"/>
            <a:ext cx="1221488" cy="32316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21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UNYFLEX</a:t>
            </a:r>
            <a:endParaRPr lang="en-US" sz="2100" dirty="0"/>
          </a:p>
        </p:txBody>
      </p:sp>
      <p:sp>
        <p:nvSpPr>
          <p:cNvPr id="34" name="Shape 26">
            <a:extLst>
              <a:ext uri="{FF2B5EF4-FFF2-40B4-BE49-F238E27FC236}">
                <a16:creationId xmlns:a16="http://schemas.microsoft.com/office/drawing/2014/main" id="{0E5A8592-9AD5-E56B-0EE6-3C2611EE491D}"/>
              </a:ext>
            </a:extLst>
          </p:cNvPr>
          <p:cNvSpPr/>
          <p:nvPr/>
        </p:nvSpPr>
        <p:spPr>
          <a:xfrm>
            <a:off x="11239501" y="6096001"/>
            <a:ext cx="571500" cy="5715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pic>
        <p:nvPicPr>
          <p:cNvPr id="35" name="Image 6" descr="preencoded.png">
            <a:extLst>
              <a:ext uri="{FF2B5EF4-FFF2-40B4-BE49-F238E27FC236}">
                <a16:creationId xmlns:a16="http://schemas.microsoft.com/office/drawing/2014/main" id="{D6160CAB-1363-1861-894B-531C16295A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82375" y="6238875"/>
            <a:ext cx="285751" cy="285751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E6DF1C90-313A-D235-B2A7-36F63CBF16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99574" y="704523"/>
            <a:ext cx="6306430" cy="4686954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16AEF0ED-FCEA-7A9D-E607-09B5D35A6BC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7328" y="1540239"/>
            <a:ext cx="428625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14348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139ACB-54E8-119F-A986-7545B0E2F4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Agrupar 31">
            <a:extLst>
              <a:ext uri="{FF2B5EF4-FFF2-40B4-BE49-F238E27FC236}">
                <a16:creationId xmlns:a16="http://schemas.microsoft.com/office/drawing/2014/main" id="{73DA148C-EDCF-731E-7F7A-5C57C8D923E9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9144000" cy="5143500"/>
          </a:xfrm>
        </p:grpSpPr>
        <p:pic>
          <p:nvPicPr>
            <p:cNvPr id="2" name="Image 0" descr="preencoded.png">
              <a:extLst>
                <a:ext uri="{FF2B5EF4-FFF2-40B4-BE49-F238E27FC236}">
                  <a16:creationId xmlns:a16="http://schemas.microsoft.com/office/drawing/2014/main" id="{A9869D86-3981-3992-3D99-CC5C653605A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</p:spPr>
        </p:pic>
        <p:sp>
          <p:nvSpPr>
            <p:cNvPr id="31" name="Retângulo 30">
              <a:extLst>
                <a:ext uri="{FF2B5EF4-FFF2-40B4-BE49-F238E27FC236}">
                  <a16:creationId xmlns:a16="http://schemas.microsoft.com/office/drawing/2014/main" id="{C9F16B3D-C5AB-4AB5-3645-DC1BCE26AB1E}"/>
                </a:ext>
              </a:extLst>
            </p:cNvPr>
            <p:cNvSpPr/>
            <p:nvPr/>
          </p:nvSpPr>
          <p:spPr>
            <a:xfrm>
              <a:off x="189186" y="1082566"/>
              <a:ext cx="7788166" cy="271166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</p:grpSp>
      <p:sp>
        <p:nvSpPr>
          <p:cNvPr id="3" name="Text 0">
            <a:extLst>
              <a:ext uri="{FF2B5EF4-FFF2-40B4-BE49-F238E27FC236}">
                <a16:creationId xmlns:a16="http://schemas.microsoft.com/office/drawing/2014/main" id="{8FE48616-3622-7F8D-2FF6-1D25E9AC9FAD}"/>
              </a:ext>
            </a:extLst>
          </p:cNvPr>
          <p:cNvSpPr/>
          <p:nvPr/>
        </p:nvSpPr>
        <p:spPr>
          <a:xfrm>
            <a:off x="-197457" y="364300"/>
            <a:ext cx="8681890" cy="461665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3000" b="1" dirty="0" err="1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Integração</a:t>
            </a:r>
            <a:r>
              <a:rPr lang="en-US" sz="30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da </a:t>
            </a:r>
            <a:r>
              <a:rPr lang="en-US" sz="3000" b="1" dirty="0">
                <a:solidFill>
                  <a:srgbClr val="FF6B35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Manus</a:t>
            </a:r>
            <a:r>
              <a:rPr lang="en-US" sz="30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com o Instagram</a:t>
            </a:r>
            <a:endParaRPr lang="en-US" sz="3000" dirty="0"/>
          </a:p>
        </p:txBody>
      </p:sp>
      <p:sp>
        <p:nvSpPr>
          <p:cNvPr id="25" name="Shape 15">
            <a:extLst>
              <a:ext uri="{FF2B5EF4-FFF2-40B4-BE49-F238E27FC236}">
                <a16:creationId xmlns:a16="http://schemas.microsoft.com/office/drawing/2014/main" id="{B75BEAF6-1753-389F-F7E8-18A39CC25B51}"/>
              </a:ext>
            </a:extLst>
          </p:cNvPr>
          <p:cNvSpPr/>
          <p:nvPr/>
        </p:nvSpPr>
        <p:spPr>
          <a:xfrm>
            <a:off x="0" y="6096000"/>
            <a:ext cx="12192000" cy="762000"/>
          </a:xfrm>
          <a:prstGeom prst="rect">
            <a:avLst/>
          </a:prstGeom>
          <a:solidFill>
            <a:srgbClr val="FF6B35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6" name="Shape 16">
            <a:extLst>
              <a:ext uri="{FF2B5EF4-FFF2-40B4-BE49-F238E27FC236}">
                <a16:creationId xmlns:a16="http://schemas.microsoft.com/office/drawing/2014/main" id="{F4FB2482-118A-5E76-6E69-1929D0DEC348}"/>
              </a:ext>
            </a:extLst>
          </p:cNvPr>
          <p:cNvSpPr/>
          <p:nvPr/>
        </p:nvSpPr>
        <p:spPr>
          <a:xfrm>
            <a:off x="3657600" y="6191251"/>
            <a:ext cx="8534400" cy="666751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7" name="Shape 17">
            <a:extLst>
              <a:ext uri="{FF2B5EF4-FFF2-40B4-BE49-F238E27FC236}">
                <a16:creationId xmlns:a16="http://schemas.microsoft.com/office/drawing/2014/main" id="{19CC16EA-92C4-61A8-0898-4BC932808976}"/>
              </a:ext>
            </a:extLst>
          </p:cNvPr>
          <p:cNvSpPr/>
          <p:nvPr/>
        </p:nvSpPr>
        <p:spPr>
          <a:xfrm>
            <a:off x="0" y="6572251"/>
            <a:ext cx="12192000" cy="285751"/>
          </a:xfrm>
          <a:prstGeom prst="rect">
            <a:avLst/>
          </a:prstGeom>
          <a:solidFill>
            <a:srgbClr val="0A1E3D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8" name="Text 18">
            <a:extLst>
              <a:ext uri="{FF2B5EF4-FFF2-40B4-BE49-F238E27FC236}">
                <a16:creationId xmlns:a16="http://schemas.microsoft.com/office/drawing/2014/main" id="{B7C708F8-E7A7-F32D-22DD-EE457C55253B}"/>
              </a:ext>
            </a:extLst>
          </p:cNvPr>
          <p:cNvSpPr/>
          <p:nvPr/>
        </p:nvSpPr>
        <p:spPr>
          <a:xfrm>
            <a:off x="381000" y="6210644"/>
            <a:ext cx="1221488" cy="32316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21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UNYFLEX</a:t>
            </a:r>
            <a:endParaRPr lang="en-US" sz="2100" dirty="0"/>
          </a:p>
        </p:txBody>
      </p:sp>
      <p:sp>
        <p:nvSpPr>
          <p:cNvPr id="29" name="Shape 19">
            <a:extLst>
              <a:ext uri="{FF2B5EF4-FFF2-40B4-BE49-F238E27FC236}">
                <a16:creationId xmlns:a16="http://schemas.microsoft.com/office/drawing/2014/main" id="{35360DCF-2884-BD31-6B00-2DB3621C9629}"/>
              </a:ext>
            </a:extLst>
          </p:cNvPr>
          <p:cNvSpPr/>
          <p:nvPr/>
        </p:nvSpPr>
        <p:spPr>
          <a:xfrm>
            <a:off x="11239501" y="6096001"/>
            <a:ext cx="571500" cy="5715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pic>
        <p:nvPicPr>
          <p:cNvPr id="30" name="Image 8" descr="preencoded.png">
            <a:extLst>
              <a:ext uri="{FF2B5EF4-FFF2-40B4-BE49-F238E27FC236}">
                <a16:creationId xmlns:a16="http://schemas.microsoft.com/office/drawing/2014/main" id="{173EF139-9491-06D1-F267-2E233CCFED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82375" y="6238875"/>
            <a:ext cx="285751" cy="285751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F1CD7967-A6E8-8D32-BF86-FC9FE6DFEF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23776" y="765220"/>
            <a:ext cx="6668224" cy="5235529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39FBC88B-6D75-F5D5-AF24-EAE5A2695BE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336722"/>
            <a:ext cx="5581617" cy="2092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96331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7DF4E8-0618-FB81-ED49-155B35EA84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Agrupar 31">
            <a:extLst>
              <a:ext uri="{FF2B5EF4-FFF2-40B4-BE49-F238E27FC236}">
                <a16:creationId xmlns:a16="http://schemas.microsoft.com/office/drawing/2014/main" id="{5B75E2A9-1538-8AEC-3E7F-F0CE24F1E241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9144000" cy="5143500"/>
          </a:xfrm>
        </p:grpSpPr>
        <p:pic>
          <p:nvPicPr>
            <p:cNvPr id="2" name="Image 0" descr="preencoded.png">
              <a:extLst>
                <a:ext uri="{FF2B5EF4-FFF2-40B4-BE49-F238E27FC236}">
                  <a16:creationId xmlns:a16="http://schemas.microsoft.com/office/drawing/2014/main" id="{A2CD2A20-BAF3-14FE-1C43-B7AF298417D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</p:spPr>
        </p:pic>
        <p:sp>
          <p:nvSpPr>
            <p:cNvPr id="31" name="Retângulo 30">
              <a:extLst>
                <a:ext uri="{FF2B5EF4-FFF2-40B4-BE49-F238E27FC236}">
                  <a16:creationId xmlns:a16="http://schemas.microsoft.com/office/drawing/2014/main" id="{EB1481F6-9DDB-1351-F567-E980A2C81A6F}"/>
                </a:ext>
              </a:extLst>
            </p:cNvPr>
            <p:cNvSpPr/>
            <p:nvPr/>
          </p:nvSpPr>
          <p:spPr>
            <a:xfrm>
              <a:off x="189186" y="1082566"/>
              <a:ext cx="7788166" cy="271166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</p:grpSp>
      <p:sp>
        <p:nvSpPr>
          <p:cNvPr id="3" name="Text 0">
            <a:extLst>
              <a:ext uri="{FF2B5EF4-FFF2-40B4-BE49-F238E27FC236}">
                <a16:creationId xmlns:a16="http://schemas.microsoft.com/office/drawing/2014/main" id="{FFF517A9-C3A6-642C-F042-6D08B4168090}"/>
              </a:ext>
            </a:extLst>
          </p:cNvPr>
          <p:cNvSpPr/>
          <p:nvPr/>
        </p:nvSpPr>
        <p:spPr>
          <a:xfrm>
            <a:off x="463921" y="221112"/>
            <a:ext cx="10950313" cy="600164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30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ATIVIDADE PRÁTICA:</a:t>
            </a:r>
          </a:p>
          <a:p>
            <a:endParaRPr lang="en-US" sz="2400" dirty="0">
              <a:latin typeface="Noto Sans" pitchFamily="34" charset="0"/>
              <a:ea typeface="Noto Sans" pitchFamily="34" charset="-122"/>
              <a:cs typeface="Noto Sans" pitchFamily="34" charset="-120"/>
            </a:endParaRPr>
          </a:p>
          <a:p>
            <a:r>
              <a:rPr lang="en-US" sz="2400" dirty="0">
                <a:latin typeface="Noto Sans" pitchFamily="34" charset="0"/>
                <a:ea typeface="Noto Sans" pitchFamily="34" charset="-122"/>
                <a:cs typeface="Noto Sans" pitchFamily="34" charset="-120"/>
              </a:rPr>
              <a:t>Vamos </a:t>
            </a:r>
            <a:r>
              <a:rPr lang="en-US" sz="2400" dirty="0" err="1">
                <a:latin typeface="Noto Sans" pitchFamily="34" charset="0"/>
                <a:ea typeface="Noto Sans" pitchFamily="34" charset="-122"/>
                <a:cs typeface="Noto Sans" pitchFamily="34" charset="-120"/>
              </a:rPr>
              <a:t>utilizar</a:t>
            </a:r>
            <a:r>
              <a:rPr lang="en-US" sz="2400" dirty="0">
                <a:latin typeface="Noto Sans" pitchFamily="34" charset="0"/>
                <a:ea typeface="Noto Sans" pitchFamily="34" charset="-122"/>
                <a:cs typeface="Noto Sans" pitchFamily="34" charset="-120"/>
              </a:rPr>
              <a:t> a ferramenta CANVAS do Gemini para </a:t>
            </a:r>
            <a:r>
              <a:rPr lang="en-US" sz="2400" dirty="0" err="1">
                <a:latin typeface="Noto Sans" pitchFamily="34" charset="0"/>
                <a:ea typeface="Noto Sans" pitchFamily="34" charset="-122"/>
                <a:cs typeface="Noto Sans" pitchFamily="34" charset="-120"/>
              </a:rPr>
              <a:t>criar</a:t>
            </a:r>
            <a:r>
              <a:rPr lang="en-US" sz="2400" dirty="0">
                <a:latin typeface="Noto Sans" pitchFamily="34" charset="0"/>
                <a:ea typeface="Noto Sans" pitchFamily="34" charset="-122"/>
                <a:cs typeface="Noto Sans" pitchFamily="34" charset="-120"/>
              </a:rPr>
              <a:t> um quiz de 5 </a:t>
            </a:r>
            <a:r>
              <a:rPr lang="en-US" sz="2400" dirty="0" err="1">
                <a:latin typeface="Noto Sans" pitchFamily="34" charset="0"/>
                <a:ea typeface="Noto Sans" pitchFamily="34" charset="-122"/>
                <a:cs typeface="Noto Sans" pitchFamily="34" charset="-120"/>
              </a:rPr>
              <a:t>perguntas</a:t>
            </a:r>
            <a:r>
              <a:rPr lang="en-US" sz="2400" dirty="0">
                <a:latin typeface="Noto Sans" pitchFamily="34" charset="0"/>
                <a:ea typeface="Noto Sans" pitchFamily="34" charset="-122"/>
                <a:cs typeface="Noto Sans" pitchFamily="34" charset="-120"/>
              </a:rPr>
              <a:t>.</a:t>
            </a:r>
          </a:p>
          <a:p>
            <a:endParaRPr lang="en-US" sz="2400" dirty="0">
              <a:latin typeface="Noto Sans" pitchFamily="34" charset="0"/>
              <a:ea typeface="Noto Sans" pitchFamily="34" charset="-122"/>
              <a:cs typeface="Noto Sans" pitchFamily="34" charset="-120"/>
            </a:endParaRPr>
          </a:p>
          <a:p>
            <a:r>
              <a:rPr lang="en-US" sz="2400" b="1" dirty="0">
                <a:latin typeface="Noto Sans" pitchFamily="34" charset="0"/>
                <a:ea typeface="Noto Sans" pitchFamily="34" charset="-122"/>
                <a:cs typeface="Noto Sans" pitchFamily="34" charset="-120"/>
              </a:rPr>
              <a:t>PROMPT:</a:t>
            </a:r>
          </a:p>
          <a:p>
            <a:r>
              <a:rPr lang="en-US" sz="2400" i="1" dirty="0">
                <a:latin typeface="Noto Sans" pitchFamily="34" charset="0"/>
                <a:ea typeface="Noto Sans" pitchFamily="34" charset="-122"/>
                <a:cs typeface="Noto Sans" pitchFamily="34" charset="-120"/>
              </a:rPr>
              <a:t>Sou professor de IA para </a:t>
            </a:r>
            <a:r>
              <a:rPr lang="en-US" sz="2400" i="1" dirty="0" err="1">
                <a:latin typeface="Noto Sans" pitchFamily="34" charset="0"/>
                <a:ea typeface="Noto Sans" pitchFamily="34" charset="-122"/>
                <a:cs typeface="Noto Sans" pitchFamily="34" charset="-120"/>
              </a:rPr>
              <a:t>alunos</a:t>
            </a:r>
            <a:r>
              <a:rPr lang="en-US" sz="2400" i="1" dirty="0"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2400" i="1" dirty="0" err="1">
                <a:latin typeface="Noto Sans" pitchFamily="34" charset="0"/>
                <a:ea typeface="Noto Sans" pitchFamily="34" charset="-122"/>
                <a:cs typeface="Noto Sans" pitchFamily="34" charset="-120"/>
              </a:rPr>
              <a:t>que</a:t>
            </a:r>
            <a:r>
              <a:rPr lang="en-US" sz="2400" i="1" dirty="0"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2400" i="1" dirty="0" err="1">
                <a:latin typeface="Noto Sans" pitchFamily="34" charset="0"/>
                <a:ea typeface="Noto Sans" pitchFamily="34" charset="-122"/>
                <a:cs typeface="Noto Sans" pitchFamily="34" charset="-120"/>
              </a:rPr>
              <a:t>são</a:t>
            </a:r>
            <a:r>
              <a:rPr lang="en-US" sz="2400" i="1" dirty="0"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2400" i="1" dirty="0" err="1">
                <a:latin typeface="Noto Sans" pitchFamily="34" charset="0"/>
                <a:ea typeface="Noto Sans" pitchFamily="34" charset="-122"/>
                <a:cs typeface="Noto Sans" pitchFamily="34" charset="-120"/>
              </a:rPr>
              <a:t>servidores</a:t>
            </a:r>
            <a:r>
              <a:rPr lang="en-US" sz="2400" i="1" dirty="0"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2400" i="1" dirty="0" err="1">
                <a:latin typeface="Noto Sans" pitchFamily="34" charset="0"/>
                <a:ea typeface="Noto Sans" pitchFamily="34" charset="-122"/>
                <a:cs typeface="Noto Sans" pitchFamily="34" charset="-120"/>
              </a:rPr>
              <a:t>municipais</a:t>
            </a:r>
            <a:r>
              <a:rPr lang="en-US" sz="2400" i="1" dirty="0"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2400" i="1" dirty="0" err="1">
                <a:latin typeface="Noto Sans" pitchFamily="34" charset="0"/>
                <a:ea typeface="Noto Sans" pitchFamily="34" charset="-122"/>
                <a:cs typeface="Noto Sans" pitchFamily="34" charset="-120"/>
              </a:rPr>
              <a:t>na</a:t>
            </a:r>
            <a:r>
              <a:rPr lang="en-US" sz="2400" i="1" dirty="0"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2400" i="1" dirty="0" err="1">
                <a:latin typeface="Noto Sans" pitchFamily="34" charset="0"/>
                <a:ea typeface="Noto Sans" pitchFamily="34" charset="-122"/>
                <a:cs typeface="Noto Sans" pitchFamily="34" charset="-120"/>
              </a:rPr>
              <a:t>câmaras</a:t>
            </a:r>
            <a:r>
              <a:rPr lang="en-US" sz="2400" i="1" dirty="0"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2400" i="1" dirty="0" err="1">
                <a:latin typeface="Noto Sans" pitchFamily="34" charset="0"/>
                <a:ea typeface="Noto Sans" pitchFamily="34" charset="-122"/>
                <a:cs typeface="Noto Sans" pitchFamily="34" charset="-120"/>
              </a:rPr>
              <a:t>municipais</a:t>
            </a:r>
            <a:r>
              <a:rPr lang="en-US" sz="2400" i="1" dirty="0">
                <a:latin typeface="Noto Sans" pitchFamily="34" charset="0"/>
                <a:ea typeface="Noto Sans" pitchFamily="34" charset="-122"/>
                <a:cs typeface="Noto Sans" pitchFamily="34" charset="-120"/>
              </a:rPr>
              <a:t> dos </a:t>
            </a:r>
            <a:r>
              <a:rPr lang="en-US" sz="2400" i="1" dirty="0" err="1">
                <a:latin typeface="Noto Sans" pitchFamily="34" charset="0"/>
                <a:ea typeface="Noto Sans" pitchFamily="34" charset="-122"/>
                <a:cs typeface="Noto Sans" pitchFamily="34" charset="-120"/>
              </a:rPr>
              <a:t>municípios</a:t>
            </a:r>
            <a:r>
              <a:rPr lang="en-US" sz="2400" i="1" dirty="0">
                <a:latin typeface="Noto Sans" pitchFamily="34" charset="0"/>
                <a:ea typeface="Noto Sans" pitchFamily="34" charset="-122"/>
                <a:cs typeface="Noto Sans" pitchFamily="34" charset="-120"/>
              </a:rPr>
              <a:t> do Paraná. Eu </a:t>
            </a:r>
            <a:r>
              <a:rPr lang="en-US" sz="2400" i="1" dirty="0" err="1">
                <a:latin typeface="Noto Sans" pitchFamily="34" charset="0"/>
                <a:ea typeface="Noto Sans" pitchFamily="34" charset="-122"/>
                <a:cs typeface="Noto Sans" pitchFamily="34" charset="-120"/>
              </a:rPr>
              <a:t>dei</a:t>
            </a:r>
            <a:r>
              <a:rPr lang="en-US" sz="2400" i="1" dirty="0"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2400" i="1" dirty="0" err="1">
                <a:latin typeface="Noto Sans" pitchFamily="34" charset="0"/>
                <a:ea typeface="Noto Sans" pitchFamily="34" charset="-122"/>
                <a:cs typeface="Noto Sans" pitchFamily="34" charset="-120"/>
              </a:rPr>
              <a:t>uma</a:t>
            </a:r>
            <a:r>
              <a:rPr lang="en-US" sz="2400" i="1" dirty="0">
                <a:latin typeface="Noto Sans" pitchFamily="34" charset="0"/>
                <a:ea typeface="Noto Sans" pitchFamily="34" charset="-122"/>
                <a:cs typeface="Noto Sans" pitchFamily="34" charset="-120"/>
              </a:rPr>
              <a:t> aula </a:t>
            </a:r>
            <a:r>
              <a:rPr lang="en-US" sz="2400" i="1" dirty="0" err="1">
                <a:latin typeface="Noto Sans" pitchFamily="34" charset="0"/>
                <a:ea typeface="Noto Sans" pitchFamily="34" charset="-122"/>
                <a:cs typeface="Noto Sans" pitchFamily="34" charset="-120"/>
              </a:rPr>
              <a:t>conforme</a:t>
            </a:r>
            <a:r>
              <a:rPr lang="en-US" sz="2400" i="1" dirty="0">
                <a:latin typeface="Noto Sans" pitchFamily="34" charset="0"/>
                <a:ea typeface="Noto Sans" pitchFamily="34" charset="-122"/>
                <a:cs typeface="Noto Sans" pitchFamily="34" charset="-120"/>
              </a:rPr>
              <a:t> a </a:t>
            </a:r>
            <a:r>
              <a:rPr lang="en-US" sz="2400" i="1" dirty="0" err="1">
                <a:latin typeface="Noto Sans" pitchFamily="34" charset="0"/>
                <a:ea typeface="Noto Sans" pitchFamily="34" charset="-122"/>
                <a:cs typeface="Noto Sans" pitchFamily="34" charset="-120"/>
              </a:rPr>
              <a:t>apresentação</a:t>
            </a:r>
            <a:r>
              <a:rPr lang="en-US" sz="2400" i="1" dirty="0"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2400" i="1" dirty="0" err="1">
                <a:latin typeface="Noto Sans" pitchFamily="34" charset="0"/>
                <a:ea typeface="Noto Sans" pitchFamily="34" charset="-122"/>
                <a:cs typeface="Noto Sans" pitchFamily="34" charset="-120"/>
              </a:rPr>
              <a:t>em</a:t>
            </a:r>
            <a:r>
              <a:rPr lang="en-US" sz="2400" i="1" dirty="0"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2400" i="1" dirty="0" err="1">
                <a:latin typeface="Noto Sans" pitchFamily="34" charset="0"/>
                <a:ea typeface="Noto Sans" pitchFamily="34" charset="-122"/>
                <a:cs typeface="Noto Sans" pitchFamily="34" charset="-120"/>
              </a:rPr>
              <a:t>anexo</a:t>
            </a:r>
            <a:r>
              <a:rPr lang="en-US" sz="2400" i="1" dirty="0">
                <a:latin typeface="Noto Sans" pitchFamily="34" charset="0"/>
                <a:ea typeface="Noto Sans" pitchFamily="34" charset="-122"/>
                <a:cs typeface="Noto Sans" pitchFamily="34" charset="-120"/>
              </a:rPr>
              <a:t>. </a:t>
            </a:r>
            <a:r>
              <a:rPr lang="en-US" sz="2400" i="1" dirty="0" err="1">
                <a:latin typeface="Noto Sans" pitchFamily="34" charset="0"/>
                <a:ea typeface="Noto Sans" pitchFamily="34" charset="-122"/>
                <a:cs typeface="Noto Sans" pitchFamily="34" charset="-120"/>
              </a:rPr>
              <a:t>Crie</a:t>
            </a:r>
            <a:r>
              <a:rPr lang="en-US" sz="2400" i="1" dirty="0">
                <a:latin typeface="Noto Sans" pitchFamily="34" charset="0"/>
                <a:ea typeface="Noto Sans" pitchFamily="34" charset="-122"/>
                <a:cs typeface="Noto Sans" pitchFamily="34" charset="-120"/>
              </a:rPr>
              <a:t> um Quiz de 5 </a:t>
            </a:r>
            <a:r>
              <a:rPr lang="en-US" sz="2400" i="1" dirty="0" err="1">
                <a:latin typeface="Noto Sans" pitchFamily="34" charset="0"/>
                <a:ea typeface="Noto Sans" pitchFamily="34" charset="-122"/>
                <a:cs typeface="Noto Sans" pitchFamily="34" charset="-120"/>
              </a:rPr>
              <a:t>perguntas</a:t>
            </a:r>
            <a:r>
              <a:rPr lang="en-US" sz="2400" i="1" dirty="0">
                <a:latin typeface="Noto Sans" pitchFamily="34" charset="0"/>
                <a:ea typeface="Noto Sans" pitchFamily="34" charset="-122"/>
                <a:cs typeface="Noto Sans" pitchFamily="34" charset="-120"/>
              </a:rPr>
              <a:t> com 4 </a:t>
            </a:r>
            <a:r>
              <a:rPr lang="en-US" sz="2400" i="1" dirty="0" err="1">
                <a:latin typeface="Noto Sans" pitchFamily="34" charset="0"/>
                <a:ea typeface="Noto Sans" pitchFamily="34" charset="-122"/>
                <a:cs typeface="Noto Sans" pitchFamily="34" charset="-120"/>
              </a:rPr>
              <a:t>alternativas</a:t>
            </a:r>
            <a:r>
              <a:rPr lang="en-US" sz="2400" i="1" dirty="0">
                <a:latin typeface="Noto Sans" pitchFamily="34" charset="0"/>
                <a:ea typeface="Noto Sans" pitchFamily="34" charset="-122"/>
                <a:cs typeface="Noto Sans" pitchFamily="34" charset="-120"/>
              </a:rPr>
              <a:t> para </a:t>
            </a:r>
            <a:r>
              <a:rPr lang="en-US" sz="2400" i="1" dirty="0" err="1">
                <a:latin typeface="Noto Sans" pitchFamily="34" charset="0"/>
                <a:ea typeface="Noto Sans" pitchFamily="34" charset="-122"/>
                <a:cs typeface="Noto Sans" pitchFamily="34" charset="-120"/>
              </a:rPr>
              <a:t>os</a:t>
            </a:r>
            <a:r>
              <a:rPr lang="en-US" sz="2400" i="1" dirty="0"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2400" i="1" dirty="0" err="1">
                <a:latin typeface="Noto Sans" pitchFamily="34" charset="0"/>
                <a:ea typeface="Noto Sans" pitchFamily="34" charset="-122"/>
                <a:cs typeface="Noto Sans" pitchFamily="34" charset="-120"/>
              </a:rPr>
              <a:t>alunos</a:t>
            </a:r>
            <a:r>
              <a:rPr lang="en-US" sz="2400" i="1" dirty="0"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2400" i="1" dirty="0" err="1">
                <a:latin typeface="Noto Sans" pitchFamily="34" charset="0"/>
                <a:ea typeface="Noto Sans" pitchFamily="34" charset="-122"/>
                <a:cs typeface="Noto Sans" pitchFamily="34" charset="-120"/>
              </a:rPr>
              <a:t>responderem</a:t>
            </a:r>
            <a:r>
              <a:rPr lang="en-US" sz="2400" i="1" dirty="0"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2400" i="1" dirty="0" err="1">
                <a:latin typeface="Noto Sans" pitchFamily="34" charset="0"/>
                <a:ea typeface="Noto Sans" pitchFamily="34" charset="-122"/>
                <a:cs typeface="Noto Sans" pitchFamily="34" charset="-120"/>
              </a:rPr>
              <a:t>em</a:t>
            </a:r>
            <a:r>
              <a:rPr lang="en-US" sz="2400" i="1" dirty="0">
                <a:latin typeface="Noto Sans" pitchFamily="34" charset="0"/>
                <a:ea typeface="Noto Sans" pitchFamily="34" charset="-122"/>
                <a:cs typeface="Noto Sans" pitchFamily="34" charset="-120"/>
              </a:rPr>
              <a:t> sala de aula. Ao final, o </a:t>
            </a:r>
            <a:r>
              <a:rPr lang="en-US" sz="2400" i="1" dirty="0" err="1">
                <a:latin typeface="Noto Sans" pitchFamily="34" charset="0"/>
                <a:ea typeface="Noto Sans" pitchFamily="34" charset="-122"/>
                <a:cs typeface="Noto Sans" pitchFamily="34" charset="-120"/>
              </a:rPr>
              <a:t>signo</a:t>
            </a:r>
            <a:r>
              <a:rPr lang="en-US" sz="2400" i="1" dirty="0">
                <a:latin typeface="Noto Sans" pitchFamily="34" charset="0"/>
                <a:ea typeface="Noto Sans" pitchFamily="34" charset="-122"/>
                <a:cs typeface="Noto Sans" pitchFamily="34" charset="-120"/>
              </a:rPr>
              <a:t> do </a:t>
            </a:r>
            <a:r>
              <a:rPr lang="en-US" sz="2400" i="1" dirty="0" err="1">
                <a:latin typeface="Noto Sans" pitchFamily="34" charset="0"/>
                <a:ea typeface="Noto Sans" pitchFamily="34" charset="-122"/>
                <a:cs typeface="Noto Sans" pitchFamily="34" charset="-120"/>
              </a:rPr>
              <a:t>aluno</a:t>
            </a:r>
            <a:r>
              <a:rPr lang="en-US" sz="2400" i="1" dirty="0">
                <a:latin typeface="Noto Sans" pitchFamily="34" charset="0"/>
                <a:ea typeface="Noto Sans" pitchFamily="34" charset="-122"/>
                <a:cs typeface="Noto Sans" pitchFamily="34" charset="-120"/>
              </a:rPr>
              <a:t> e </a:t>
            </a:r>
            <a:r>
              <a:rPr lang="en-US" sz="2400" i="1" dirty="0" err="1">
                <a:latin typeface="Noto Sans" pitchFamily="34" charset="0"/>
                <a:ea typeface="Noto Sans" pitchFamily="34" charset="-122"/>
                <a:cs typeface="Noto Sans" pitchFamily="34" charset="-120"/>
              </a:rPr>
              <a:t>informe</a:t>
            </a:r>
            <a:r>
              <a:rPr lang="en-US" sz="2400" i="1" dirty="0">
                <a:latin typeface="Noto Sans" pitchFamily="34" charset="0"/>
                <a:ea typeface="Noto Sans" pitchFamily="34" charset="-122"/>
                <a:cs typeface="Noto Sans" pitchFamily="34" charset="-120"/>
              </a:rPr>
              <a:t> o </a:t>
            </a:r>
            <a:r>
              <a:rPr lang="en-US" sz="2400" i="1" dirty="0" err="1">
                <a:latin typeface="Noto Sans" pitchFamily="34" charset="0"/>
                <a:ea typeface="Noto Sans" pitchFamily="34" charset="-122"/>
                <a:cs typeface="Noto Sans" pitchFamily="34" charset="-120"/>
              </a:rPr>
              <a:t>resultado</a:t>
            </a:r>
            <a:r>
              <a:rPr lang="en-US" sz="2400" i="1" dirty="0">
                <a:latin typeface="Noto Sans" pitchFamily="34" charset="0"/>
                <a:ea typeface="Noto Sans" pitchFamily="34" charset="-122"/>
                <a:cs typeface="Noto Sans" pitchFamily="34" charset="-120"/>
              </a:rPr>
              <a:t> com </a:t>
            </a:r>
            <a:r>
              <a:rPr lang="en-US" sz="2400" i="1" dirty="0" err="1">
                <a:latin typeface="Noto Sans" pitchFamily="34" charset="0"/>
                <a:ea typeface="Noto Sans" pitchFamily="34" charset="-122"/>
                <a:cs typeface="Noto Sans" pitchFamily="34" charset="-120"/>
              </a:rPr>
              <a:t>uma</a:t>
            </a:r>
            <a:r>
              <a:rPr lang="en-US" sz="2400" i="1" dirty="0"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2400" i="1" dirty="0" err="1">
                <a:latin typeface="Noto Sans" pitchFamily="34" charset="0"/>
                <a:ea typeface="Noto Sans" pitchFamily="34" charset="-122"/>
                <a:cs typeface="Noto Sans" pitchFamily="34" charset="-120"/>
              </a:rPr>
              <a:t>mensagem</a:t>
            </a:r>
            <a:r>
              <a:rPr lang="en-US" sz="2400" i="1" dirty="0"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2400" i="1" dirty="0" err="1">
                <a:latin typeface="Noto Sans" pitchFamily="34" charset="0"/>
                <a:ea typeface="Noto Sans" pitchFamily="34" charset="-122"/>
                <a:cs typeface="Noto Sans" pitchFamily="34" charset="-120"/>
              </a:rPr>
              <a:t>positiva</a:t>
            </a:r>
            <a:r>
              <a:rPr lang="en-US" sz="2400" i="1" dirty="0">
                <a:latin typeface="Noto Sans" pitchFamily="34" charset="0"/>
                <a:ea typeface="Noto Sans" pitchFamily="34" charset="-122"/>
                <a:cs typeface="Noto Sans" pitchFamily="34" charset="-120"/>
              </a:rPr>
              <a:t> de </a:t>
            </a:r>
            <a:r>
              <a:rPr lang="en-US" sz="2400" i="1" dirty="0" err="1">
                <a:latin typeface="Noto Sans" pitchFamily="34" charset="0"/>
                <a:ea typeface="Noto Sans" pitchFamily="34" charset="-122"/>
                <a:cs typeface="Noto Sans" pitchFamily="34" charset="-120"/>
              </a:rPr>
              <a:t>acordo</a:t>
            </a:r>
            <a:r>
              <a:rPr lang="en-US" sz="2400" i="1" dirty="0">
                <a:latin typeface="Noto Sans" pitchFamily="34" charset="0"/>
                <a:ea typeface="Noto Sans" pitchFamily="34" charset="-122"/>
                <a:cs typeface="Noto Sans" pitchFamily="34" charset="-120"/>
              </a:rPr>
              <a:t> com o </a:t>
            </a:r>
            <a:r>
              <a:rPr lang="en-US" sz="2400" i="1" dirty="0" err="1">
                <a:latin typeface="Noto Sans" pitchFamily="34" charset="0"/>
                <a:ea typeface="Noto Sans" pitchFamily="34" charset="-122"/>
                <a:cs typeface="Noto Sans" pitchFamily="34" charset="-120"/>
              </a:rPr>
              <a:t>signo</a:t>
            </a:r>
            <a:r>
              <a:rPr lang="en-US" sz="2400" i="1" dirty="0"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2400" i="1" dirty="0" err="1">
                <a:latin typeface="Noto Sans" pitchFamily="34" charset="0"/>
                <a:ea typeface="Noto Sans" pitchFamily="34" charset="-122"/>
                <a:cs typeface="Noto Sans" pitchFamily="34" charset="-120"/>
              </a:rPr>
              <a:t>informado</a:t>
            </a:r>
            <a:r>
              <a:rPr lang="en-US" sz="2400" i="1" dirty="0">
                <a:latin typeface="Noto Sans" pitchFamily="34" charset="0"/>
                <a:ea typeface="Noto Sans" pitchFamily="34" charset="-122"/>
                <a:cs typeface="Noto Sans" pitchFamily="34" charset="-120"/>
              </a:rPr>
              <a:t>.</a:t>
            </a:r>
          </a:p>
          <a:p>
            <a:endParaRPr lang="en-US" sz="2400" i="1" dirty="0">
              <a:latin typeface="Noto Sans" pitchFamily="34" charset="0"/>
              <a:ea typeface="Noto Sans" pitchFamily="34" charset="-122"/>
              <a:cs typeface="Noto Sans" pitchFamily="34" charset="-120"/>
            </a:endParaRPr>
          </a:p>
          <a:p>
            <a:endParaRPr lang="en-US" sz="2400" i="1" dirty="0">
              <a:latin typeface="Noto Sans" pitchFamily="34" charset="0"/>
              <a:ea typeface="Noto Sans" pitchFamily="34" charset="-122"/>
              <a:cs typeface="Noto Sans" pitchFamily="34" charset="-120"/>
            </a:endParaRPr>
          </a:p>
          <a:p>
            <a:r>
              <a:rPr lang="en-US" sz="2400" i="1" dirty="0">
                <a:latin typeface="Noto Sans" pitchFamily="34" charset="0"/>
                <a:ea typeface="Noto Sans" pitchFamily="34" charset="-122"/>
                <a:cs typeface="Noto Sans" pitchFamily="34" charset="-120"/>
                <a:hlinkClick r:id="rId4"/>
              </a:rPr>
              <a:t>https://share.gemini.google/btcH1CZvO3aJ</a:t>
            </a:r>
            <a:endParaRPr lang="en-US" sz="2400" i="1" dirty="0">
              <a:latin typeface="Noto Sans" pitchFamily="34" charset="0"/>
              <a:ea typeface="Noto Sans" pitchFamily="34" charset="-122"/>
              <a:cs typeface="Noto Sans" pitchFamily="34" charset="-120"/>
            </a:endParaRPr>
          </a:p>
          <a:p>
            <a:br>
              <a:rPr lang="en-US" sz="2400" i="1" dirty="0">
                <a:latin typeface="Noto Sans" pitchFamily="34" charset="0"/>
                <a:ea typeface="Noto Sans" pitchFamily="34" charset="-122"/>
                <a:cs typeface="Noto Sans" pitchFamily="34" charset="-120"/>
              </a:rPr>
            </a:br>
            <a:endParaRPr lang="en-US" sz="2400" i="1" dirty="0"/>
          </a:p>
        </p:txBody>
      </p:sp>
      <p:sp>
        <p:nvSpPr>
          <p:cNvPr id="25" name="Shape 15">
            <a:extLst>
              <a:ext uri="{FF2B5EF4-FFF2-40B4-BE49-F238E27FC236}">
                <a16:creationId xmlns:a16="http://schemas.microsoft.com/office/drawing/2014/main" id="{9312B092-FBBA-3CF3-1B6F-79B24105B015}"/>
              </a:ext>
            </a:extLst>
          </p:cNvPr>
          <p:cNvSpPr/>
          <p:nvPr/>
        </p:nvSpPr>
        <p:spPr>
          <a:xfrm>
            <a:off x="0" y="6096000"/>
            <a:ext cx="12192000" cy="762000"/>
          </a:xfrm>
          <a:prstGeom prst="rect">
            <a:avLst/>
          </a:prstGeom>
          <a:solidFill>
            <a:srgbClr val="FF6B35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6" name="Shape 16">
            <a:extLst>
              <a:ext uri="{FF2B5EF4-FFF2-40B4-BE49-F238E27FC236}">
                <a16:creationId xmlns:a16="http://schemas.microsoft.com/office/drawing/2014/main" id="{1D265EB3-E9D0-0DCE-727C-5FFC115C3DFA}"/>
              </a:ext>
            </a:extLst>
          </p:cNvPr>
          <p:cNvSpPr/>
          <p:nvPr/>
        </p:nvSpPr>
        <p:spPr>
          <a:xfrm>
            <a:off x="3657600" y="6191251"/>
            <a:ext cx="8534400" cy="666751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7" name="Shape 17">
            <a:extLst>
              <a:ext uri="{FF2B5EF4-FFF2-40B4-BE49-F238E27FC236}">
                <a16:creationId xmlns:a16="http://schemas.microsoft.com/office/drawing/2014/main" id="{F273A132-703A-ACE3-3616-9B0B658BF715}"/>
              </a:ext>
            </a:extLst>
          </p:cNvPr>
          <p:cNvSpPr/>
          <p:nvPr/>
        </p:nvSpPr>
        <p:spPr>
          <a:xfrm>
            <a:off x="0" y="6572251"/>
            <a:ext cx="12192000" cy="285751"/>
          </a:xfrm>
          <a:prstGeom prst="rect">
            <a:avLst/>
          </a:prstGeom>
          <a:solidFill>
            <a:srgbClr val="0A1E3D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8" name="Text 18">
            <a:extLst>
              <a:ext uri="{FF2B5EF4-FFF2-40B4-BE49-F238E27FC236}">
                <a16:creationId xmlns:a16="http://schemas.microsoft.com/office/drawing/2014/main" id="{0B4CA66F-31CA-A5DF-18DC-01F34E44A557}"/>
              </a:ext>
            </a:extLst>
          </p:cNvPr>
          <p:cNvSpPr/>
          <p:nvPr/>
        </p:nvSpPr>
        <p:spPr>
          <a:xfrm>
            <a:off x="381000" y="6210644"/>
            <a:ext cx="1221488" cy="32316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21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UNYFLEX</a:t>
            </a:r>
            <a:endParaRPr lang="en-US" sz="2100" dirty="0"/>
          </a:p>
        </p:txBody>
      </p:sp>
      <p:sp>
        <p:nvSpPr>
          <p:cNvPr id="29" name="Shape 19">
            <a:extLst>
              <a:ext uri="{FF2B5EF4-FFF2-40B4-BE49-F238E27FC236}">
                <a16:creationId xmlns:a16="http://schemas.microsoft.com/office/drawing/2014/main" id="{079D79E5-7851-92B2-FD1D-7EE939F54623}"/>
              </a:ext>
            </a:extLst>
          </p:cNvPr>
          <p:cNvSpPr/>
          <p:nvPr/>
        </p:nvSpPr>
        <p:spPr>
          <a:xfrm>
            <a:off x="11239501" y="6096001"/>
            <a:ext cx="571500" cy="5715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pic>
        <p:nvPicPr>
          <p:cNvPr id="30" name="Image 8" descr="preencoded.png">
            <a:extLst>
              <a:ext uri="{FF2B5EF4-FFF2-40B4-BE49-F238E27FC236}">
                <a16:creationId xmlns:a16="http://schemas.microsoft.com/office/drawing/2014/main" id="{8BFC4252-5FB9-0AE2-414B-BFF52166B9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82375" y="6238875"/>
            <a:ext cx="285751" cy="285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21990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12192000" cy="8286751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5653" y="442901"/>
            <a:ext cx="1175002" cy="53104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sz="3451" b="1" dirty="0">
                <a:solidFill>
                  <a:srgbClr val="FF6B35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LGPD</a:t>
            </a:r>
            <a:endParaRPr lang="en-US" sz="3451" dirty="0"/>
          </a:p>
        </p:txBody>
      </p:sp>
      <p:sp>
        <p:nvSpPr>
          <p:cNvPr id="4" name="Text 1"/>
          <p:cNvSpPr/>
          <p:nvPr/>
        </p:nvSpPr>
        <p:spPr>
          <a:xfrm>
            <a:off x="3953263" y="442901"/>
            <a:ext cx="5447004" cy="53104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sz="3451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- Lei Federal 13.709/2018</a:t>
            </a:r>
            <a:endParaRPr lang="en-US" sz="3451" dirty="0"/>
          </a:p>
        </p:txBody>
      </p:sp>
      <p:sp>
        <p:nvSpPr>
          <p:cNvPr id="5" name="Shape 2"/>
          <p:cNvSpPr/>
          <p:nvPr/>
        </p:nvSpPr>
        <p:spPr>
          <a:xfrm>
            <a:off x="762000" y="1323975"/>
            <a:ext cx="5095875" cy="2324100"/>
          </a:xfrm>
          <a:prstGeom prst="rect">
            <a:avLst/>
          </a:prstGeom>
          <a:solidFill>
            <a:srgbClr val="1A3A5F"/>
          </a:solidFill>
          <a:ln/>
        </p:spPr>
        <p:txBody>
          <a:bodyPr/>
          <a:lstStyle/>
          <a:p>
            <a:endParaRPr lang="pt-BR" sz="240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4189" y="1757363"/>
            <a:ext cx="571500" cy="57150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2305657" y="2648295"/>
            <a:ext cx="2008563" cy="32316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sz="21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Lei 13.709/2018</a:t>
            </a:r>
            <a:endParaRPr lang="en-US" sz="2100" dirty="0"/>
          </a:p>
        </p:txBody>
      </p:sp>
      <p:sp>
        <p:nvSpPr>
          <p:cNvPr id="8" name="Text 4"/>
          <p:cNvSpPr/>
          <p:nvPr/>
        </p:nvSpPr>
        <p:spPr>
          <a:xfrm>
            <a:off x="2065205" y="3137109"/>
            <a:ext cx="2489464" cy="19325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sz="1256" b="1" dirty="0">
                <a:solidFill>
                  <a:srgbClr val="FF6B35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Lei Geral de Proteção de Dados</a:t>
            </a:r>
            <a:endParaRPr lang="en-US" sz="1256" dirty="0"/>
          </a:p>
        </p:txBody>
      </p:sp>
      <p:sp>
        <p:nvSpPr>
          <p:cNvPr id="9" name="Shape 5"/>
          <p:cNvSpPr/>
          <p:nvPr/>
        </p:nvSpPr>
        <p:spPr>
          <a:xfrm>
            <a:off x="762000" y="3886200"/>
            <a:ext cx="5095875" cy="1604963"/>
          </a:xfrm>
          <a:prstGeom prst="rect">
            <a:avLst/>
          </a:prstGeom>
          <a:solidFill>
            <a:srgbClr val="F5F7FA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10" name="Shape 6"/>
          <p:cNvSpPr/>
          <p:nvPr/>
        </p:nvSpPr>
        <p:spPr>
          <a:xfrm>
            <a:off x="762001" y="3886200"/>
            <a:ext cx="57151" cy="1604963"/>
          </a:xfrm>
          <a:prstGeom prst="rect">
            <a:avLst/>
          </a:prstGeom>
          <a:solidFill>
            <a:srgbClr val="FF6B35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11" name="Text 7"/>
          <p:cNvSpPr/>
          <p:nvPr/>
        </p:nvSpPr>
        <p:spPr>
          <a:xfrm>
            <a:off x="1000126" y="4159864"/>
            <a:ext cx="3488134" cy="21467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1395" b="1" dirty="0">
                <a:solidFill>
                  <a:srgbClr val="0A1E3D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Fundamentação Constitucional - Art. 5º</a:t>
            </a:r>
            <a:endParaRPr lang="en-US" sz="1395" dirty="0"/>
          </a:p>
        </p:txBody>
      </p:sp>
      <p:sp>
        <p:nvSpPr>
          <p:cNvPr id="12" name="Text 8"/>
          <p:cNvSpPr/>
          <p:nvPr/>
        </p:nvSpPr>
        <p:spPr>
          <a:xfrm>
            <a:off x="1000126" y="4615170"/>
            <a:ext cx="4619625" cy="54707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1185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LXXIX - É assegurado, nos termos da lei, o direito à proteção dos dados pessoais, inclusive nos meios digitais. (Incluído pela Emenda Constitucional nº 115, de 2022) </a:t>
            </a:r>
            <a:endParaRPr lang="en-US" sz="1185" dirty="0"/>
          </a:p>
        </p:txBody>
      </p:sp>
      <p:sp>
        <p:nvSpPr>
          <p:cNvPr id="13" name="Shape 9"/>
          <p:cNvSpPr/>
          <p:nvPr/>
        </p:nvSpPr>
        <p:spPr>
          <a:xfrm>
            <a:off x="6367501" y="3865460"/>
            <a:ext cx="5095875" cy="1604963"/>
          </a:xfrm>
          <a:prstGeom prst="rect">
            <a:avLst/>
          </a:prstGeom>
          <a:solidFill>
            <a:srgbClr val="F5F7FA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14" name="Shape 10"/>
          <p:cNvSpPr/>
          <p:nvPr/>
        </p:nvSpPr>
        <p:spPr>
          <a:xfrm>
            <a:off x="6367502" y="3865460"/>
            <a:ext cx="57151" cy="1604963"/>
          </a:xfrm>
          <a:prstGeom prst="rect">
            <a:avLst/>
          </a:prstGeom>
          <a:solidFill>
            <a:srgbClr val="FF6B35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15" name="Text 11"/>
          <p:cNvSpPr/>
          <p:nvPr/>
        </p:nvSpPr>
        <p:spPr>
          <a:xfrm>
            <a:off x="6605627" y="4139123"/>
            <a:ext cx="1550104" cy="21467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1395" b="1" dirty="0">
                <a:solidFill>
                  <a:srgbClr val="0A1E3D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Objetivo da LGPD</a:t>
            </a:r>
            <a:endParaRPr lang="en-US" sz="1395" dirty="0"/>
          </a:p>
        </p:txBody>
      </p:sp>
      <p:sp>
        <p:nvSpPr>
          <p:cNvPr id="16" name="Text 12"/>
          <p:cNvSpPr/>
          <p:nvPr/>
        </p:nvSpPr>
        <p:spPr>
          <a:xfrm>
            <a:off x="6605628" y="4685609"/>
            <a:ext cx="4619625" cy="364715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1185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Proteger a privacidade das pessoas e garantir que seus dados pessoais sejam usados de maneira segura e responsável. </a:t>
            </a:r>
            <a:endParaRPr lang="en-US" sz="1185" dirty="0"/>
          </a:p>
        </p:txBody>
      </p:sp>
      <p:sp>
        <p:nvSpPr>
          <p:cNvPr id="17" name="Shape 13"/>
          <p:cNvSpPr/>
          <p:nvPr/>
        </p:nvSpPr>
        <p:spPr>
          <a:xfrm>
            <a:off x="6334125" y="1323976"/>
            <a:ext cx="4991099" cy="2303360"/>
          </a:xfrm>
          <a:prstGeom prst="rect">
            <a:avLst/>
          </a:prstGeom>
          <a:solidFill>
            <a:srgbClr val="FFFFFF"/>
          </a:solidFill>
          <a:ln w="298">
            <a:solidFill>
              <a:srgbClr val="FF6B35"/>
            </a:solidFill>
            <a:prstDash val="solid"/>
          </a:ln>
        </p:spPr>
        <p:txBody>
          <a:bodyPr/>
          <a:lstStyle/>
          <a:p>
            <a:endParaRPr lang="pt-BR" sz="2400"/>
          </a:p>
        </p:txBody>
      </p:sp>
      <p:sp>
        <p:nvSpPr>
          <p:cNvPr id="18" name="Text 14"/>
          <p:cNvSpPr/>
          <p:nvPr/>
        </p:nvSpPr>
        <p:spPr>
          <a:xfrm>
            <a:off x="6572251" y="1592240"/>
            <a:ext cx="647613" cy="25404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1651" b="1" dirty="0">
                <a:solidFill>
                  <a:srgbClr val="FF6B35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Art. 1º</a:t>
            </a:r>
            <a:endParaRPr lang="en-US" sz="1651" dirty="0"/>
          </a:p>
        </p:txBody>
      </p:sp>
      <p:sp>
        <p:nvSpPr>
          <p:cNvPr id="19" name="Text 15"/>
          <p:cNvSpPr/>
          <p:nvPr/>
        </p:nvSpPr>
        <p:spPr>
          <a:xfrm>
            <a:off x="6572252" y="2340625"/>
            <a:ext cx="4619625" cy="9117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1185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Esta Lei dispõe sobre o tratamento de dados pessoais, inclusive nos meios digitais, por pessoa natural ou por pessoa jurídica de direito público ou privado, com o objetivo de proteger os direitos fundamentais de liberdade e de privacidade e o livre desenvolvimento da personalidade da pessoa natural. </a:t>
            </a:r>
            <a:endParaRPr lang="en-US" sz="1185" dirty="0"/>
          </a:p>
        </p:txBody>
      </p:sp>
      <p:sp>
        <p:nvSpPr>
          <p:cNvPr id="20" name="Shape 16"/>
          <p:cNvSpPr/>
          <p:nvPr/>
        </p:nvSpPr>
        <p:spPr>
          <a:xfrm>
            <a:off x="0" y="7524751"/>
            <a:ext cx="12192000" cy="762000"/>
          </a:xfrm>
          <a:prstGeom prst="rect">
            <a:avLst/>
          </a:prstGeom>
          <a:solidFill>
            <a:srgbClr val="FF6B35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1" name="Shape 17"/>
          <p:cNvSpPr/>
          <p:nvPr/>
        </p:nvSpPr>
        <p:spPr>
          <a:xfrm>
            <a:off x="3657600" y="7620000"/>
            <a:ext cx="8534400" cy="666751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2" name="Shape 18"/>
          <p:cNvSpPr/>
          <p:nvPr/>
        </p:nvSpPr>
        <p:spPr>
          <a:xfrm>
            <a:off x="0" y="8001000"/>
            <a:ext cx="12192000" cy="285751"/>
          </a:xfrm>
          <a:prstGeom prst="rect">
            <a:avLst/>
          </a:prstGeom>
          <a:solidFill>
            <a:srgbClr val="0A1E3D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3" name="Text 19"/>
          <p:cNvSpPr/>
          <p:nvPr/>
        </p:nvSpPr>
        <p:spPr>
          <a:xfrm>
            <a:off x="381000" y="7639394"/>
            <a:ext cx="1221488" cy="32316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21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UNYFLEX</a:t>
            </a:r>
            <a:endParaRPr lang="en-US" sz="2100" dirty="0"/>
          </a:p>
        </p:txBody>
      </p:sp>
      <p:sp>
        <p:nvSpPr>
          <p:cNvPr id="24" name="Shape 20"/>
          <p:cNvSpPr/>
          <p:nvPr/>
        </p:nvSpPr>
        <p:spPr>
          <a:xfrm>
            <a:off x="11239501" y="7524751"/>
            <a:ext cx="571500" cy="5715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pic>
        <p:nvPicPr>
          <p:cNvPr id="2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82375" y="7667625"/>
            <a:ext cx="285751" cy="28575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C605B4-06F2-5871-5BDB-46555ED1FC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Agrupar 31">
            <a:extLst>
              <a:ext uri="{FF2B5EF4-FFF2-40B4-BE49-F238E27FC236}">
                <a16:creationId xmlns:a16="http://schemas.microsoft.com/office/drawing/2014/main" id="{38FCEEEF-0409-80A4-A225-BD34A77D03F9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9144000" cy="5143500"/>
          </a:xfrm>
        </p:grpSpPr>
        <p:pic>
          <p:nvPicPr>
            <p:cNvPr id="2" name="Image 0" descr="preencoded.png">
              <a:extLst>
                <a:ext uri="{FF2B5EF4-FFF2-40B4-BE49-F238E27FC236}">
                  <a16:creationId xmlns:a16="http://schemas.microsoft.com/office/drawing/2014/main" id="{BB495862-B984-5792-0205-2A2F66B669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</p:spPr>
        </p:pic>
        <p:sp>
          <p:nvSpPr>
            <p:cNvPr id="31" name="Retângulo 30">
              <a:extLst>
                <a:ext uri="{FF2B5EF4-FFF2-40B4-BE49-F238E27FC236}">
                  <a16:creationId xmlns:a16="http://schemas.microsoft.com/office/drawing/2014/main" id="{AFD823AD-2324-2679-BE1E-1EDE7A186FB5}"/>
                </a:ext>
              </a:extLst>
            </p:cNvPr>
            <p:cNvSpPr/>
            <p:nvPr/>
          </p:nvSpPr>
          <p:spPr>
            <a:xfrm>
              <a:off x="189186" y="1082566"/>
              <a:ext cx="7788166" cy="271166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</p:grpSp>
      <p:sp>
        <p:nvSpPr>
          <p:cNvPr id="3" name="Text 0">
            <a:extLst>
              <a:ext uri="{FF2B5EF4-FFF2-40B4-BE49-F238E27FC236}">
                <a16:creationId xmlns:a16="http://schemas.microsoft.com/office/drawing/2014/main" id="{AE4B38E3-97A4-E060-B490-D15EBE9099E4}"/>
              </a:ext>
            </a:extLst>
          </p:cNvPr>
          <p:cNvSpPr/>
          <p:nvPr/>
        </p:nvSpPr>
        <p:spPr>
          <a:xfrm>
            <a:off x="762001" y="531169"/>
            <a:ext cx="3196388" cy="46166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30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O case da Target</a:t>
            </a:r>
            <a:endParaRPr lang="en-US" sz="3000" dirty="0"/>
          </a:p>
        </p:txBody>
      </p:sp>
      <p:sp>
        <p:nvSpPr>
          <p:cNvPr id="25" name="Shape 15">
            <a:extLst>
              <a:ext uri="{FF2B5EF4-FFF2-40B4-BE49-F238E27FC236}">
                <a16:creationId xmlns:a16="http://schemas.microsoft.com/office/drawing/2014/main" id="{FED2C403-BDEE-309F-54A1-999A1EA10E9F}"/>
              </a:ext>
            </a:extLst>
          </p:cNvPr>
          <p:cNvSpPr/>
          <p:nvPr/>
        </p:nvSpPr>
        <p:spPr>
          <a:xfrm>
            <a:off x="0" y="6096000"/>
            <a:ext cx="12192000" cy="762000"/>
          </a:xfrm>
          <a:prstGeom prst="rect">
            <a:avLst/>
          </a:prstGeom>
          <a:solidFill>
            <a:srgbClr val="FF6B35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6" name="Shape 16">
            <a:extLst>
              <a:ext uri="{FF2B5EF4-FFF2-40B4-BE49-F238E27FC236}">
                <a16:creationId xmlns:a16="http://schemas.microsoft.com/office/drawing/2014/main" id="{AC6C45D2-B788-3D72-03F4-F152DEB444E1}"/>
              </a:ext>
            </a:extLst>
          </p:cNvPr>
          <p:cNvSpPr/>
          <p:nvPr/>
        </p:nvSpPr>
        <p:spPr>
          <a:xfrm>
            <a:off x="3657600" y="6191251"/>
            <a:ext cx="8534400" cy="666751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7" name="Shape 17">
            <a:extLst>
              <a:ext uri="{FF2B5EF4-FFF2-40B4-BE49-F238E27FC236}">
                <a16:creationId xmlns:a16="http://schemas.microsoft.com/office/drawing/2014/main" id="{A167F439-B533-CADB-A4D8-0A424BB0F93B}"/>
              </a:ext>
            </a:extLst>
          </p:cNvPr>
          <p:cNvSpPr/>
          <p:nvPr/>
        </p:nvSpPr>
        <p:spPr>
          <a:xfrm>
            <a:off x="0" y="6572251"/>
            <a:ext cx="12192000" cy="285751"/>
          </a:xfrm>
          <a:prstGeom prst="rect">
            <a:avLst/>
          </a:prstGeom>
          <a:solidFill>
            <a:srgbClr val="0A1E3D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8" name="Text 18">
            <a:extLst>
              <a:ext uri="{FF2B5EF4-FFF2-40B4-BE49-F238E27FC236}">
                <a16:creationId xmlns:a16="http://schemas.microsoft.com/office/drawing/2014/main" id="{57B2D3DD-FE78-BEF6-CB9A-F7AE34882759}"/>
              </a:ext>
            </a:extLst>
          </p:cNvPr>
          <p:cNvSpPr/>
          <p:nvPr/>
        </p:nvSpPr>
        <p:spPr>
          <a:xfrm>
            <a:off x="381000" y="6210644"/>
            <a:ext cx="1221488" cy="32316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21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UNYFLEX</a:t>
            </a:r>
            <a:endParaRPr lang="en-US" sz="2100" dirty="0"/>
          </a:p>
        </p:txBody>
      </p:sp>
      <p:sp>
        <p:nvSpPr>
          <p:cNvPr id="29" name="Shape 19">
            <a:extLst>
              <a:ext uri="{FF2B5EF4-FFF2-40B4-BE49-F238E27FC236}">
                <a16:creationId xmlns:a16="http://schemas.microsoft.com/office/drawing/2014/main" id="{56B0FA67-FDB4-0FA1-C547-2D16DC98C637}"/>
              </a:ext>
            </a:extLst>
          </p:cNvPr>
          <p:cNvSpPr/>
          <p:nvPr/>
        </p:nvSpPr>
        <p:spPr>
          <a:xfrm>
            <a:off x="11239501" y="6096001"/>
            <a:ext cx="571500" cy="5715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pic>
        <p:nvPicPr>
          <p:cNvPr id="30" name="Image 8" descr="preencoded.png">
            <a:extLst>
              <a:ext uri="{FF2B5EF4-FFF2-40B4-BE49-F238E27FC236}">
                <a16:creationId xmlns:a16="http://schemas.microsoft.com/office/drawing/2014/main" id="{20A4217F-E581-9D4D-FDE8-7976BA007E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82375" y="6238875"/>
            <a:ext cx="285751" cy="285751"/>
          </a:xfrm>
          <a:prstGeom prst="rect">
            <a:avLst/>
          </a:prstGeom>
        </p:spPr>
      </p:pic>
      <p:sp>
        <p:nvSpPr>
          <p:cNvPr id="33" name="CaixaDeTexto 32">
            <a:extLst>
              <a:ext uri="{FF2B5EF4-FFF2-40B4-BE49-F238E27FC236}">
                <a16:creationId xmlns:a16="http://schemas.microsoft.com/office/drawing/2014/main" id="{29EFBCED-DD3E-2A6D-A123-78BFFF4A1C3B}"/>
              </a:ext>
            </a:extLst>
          </p:cNvPr>
          <p:cNvSpPr txBox="1"/>
          <p:nvPr/>
        </p:nvSpPr>
        <p:spPr>
          <a:xfrm>
            <a:off x="762002" y="1443422"/>
            <a:ext cx="482933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 ano era 2002 e a TARGET, gigante varejista norte-americana, lançou ao seu estatístico Andrew Pole o seguinte desafio: “</a:t>
            </a:r>
            <a:r>
              <a:rPr lang="pt-BR" sz="20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É possível descobrir quais das nossas clientes estão grávidas?</a:t>
            </a:r>
            <a:r>
              <a:rPr lang="pt-BR" sz="20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”</a:t>
            </a:r>
          </a:p>
          <a:p>
            <a:endParaRPr lang="pt-BR" sz="20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r>
              <a:rPr lang="pt-BR" sz="20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 invasão da privacidade desta família ganhou as páginas do New York Times com o artigo </a:t>
            </a:r>
            <a:r>
              <a:rPr lang="pt-BR" sz="20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How</a:t>
            </a:r>
            <a:r>
              <a:rPr lang="pt-BR" sz="20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pt-BR" sz="20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Companie</a:t>
            </a:r>
            <a:r>
              <a:rPr lang="pt-BR" sz="20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pt-BR" sz="20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Learn</a:t>
            </a:r>
            <a:r>
              <a:rPr lang="pt-BR" sz="20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pt-BR" sz="20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Your</a:t>
            </a:r>
            <a:r>
              <a:rPr lang="pt-BR" sz="20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Secrets (“Como as Companhias Descobrem seus segredos”).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49BAE63A-8318-72B7-92C9-1F632786C0C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89328"/>
            <a:ext cx="5715001" cy="5470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69016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8F93F4-6F56-E8C6-74CD-7E294C2FA6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
            <a:extLst>
              <a:ext uri="{FF2B5EF4-FFF2-40B4-BE49-F238E27FC236}">
                <a16:creationId xmlns:a16="http://schemas.microsoft.com/office/drawing/2014/main" id="{A3D69EB6-3515-F3D3-AED2-BAB0FB434B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12192000" cy="7618847"/>
          </a:xfrm>
          <a:prstGeom prst="rect">
            <a:avLst/>
          </a:prstGeom>
        </p:spPr>
      </p:pic>
      <p:sp>
        <p:nvSpPr>
          <p:cNvPr id="3" name="Text 0">
            <a:extLst>
              <a:ext uri="{FF2B5EF4-FFF2-40B4-BE49-F238E27FC236}">
                <a16:creationId xmlns:a16="http://schemas.microsoft.com/office/drawing/2014/main" id="{AB9E51B0-FCDC-ADCF-EA7F-5D45126BB5A2}"/>
              </a:ext>
            </a:extLst>
          </p:cNvPr>
          <p:cNvSpPr/>
          <p:nvPr/>
        </p:nvSpPr>
        <p:spPr>
          <a:xfrm>
            <a:off x="1427511" y="355717"/>
            <a:ext cx="5918287" cy="43871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sz="2851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Riscos Éticos e Morais do Uso de </a:t>
            </a:r>
            <a:endParaRPr lang="en-US" sz="2851" dirty="0"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299B0A64-4B4A-7FB8-8A42-8B105EE8B62B}"/>
              </a:ext>
            </a:extLst>
          </p:cNvPr>
          <p:cNvSpPr/>
          <p:nvPr/>
        </p:nvSpPr>
        <p:spPr>
          <a:xfrm>
            <a:off x="7313312" y="355717"/>
            <a:ext cx="394339" cy="43871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sz="2851" b="1" dirty="0">
                <a:solidFill>
                  <a:srgbClr val="FF6B35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IA</a:t>
            </a:r>
            <a:endParaRPr lang="en-US" sz="2851" dirty="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CC0BA7FE-9E79-9896-977D-308F178542B7}"/>
              </a:ext>
            </a:extLst>
          </p:cNvPr>
          <p:cNvSpPr/>
          <p:nvPr/>
        </p:nvSpPr>
        <p:spPr>
          <a:xfrm>
            <a:off x="7690545" y="355717"/>
            <a:ext cx="3058530" cy="43871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sz="2851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no Setor Público</a:t>
            </a:r>
            <a:endParaRPr lang="en-US" sz="2851" dirty="0"/>
          </a:p>
        </p:txBody>
      </p:sp>
      <p:sp>
        <p:nvSpPr>
          <p:cNvPr id="35" name="Shape 32">
            <a:extLst>
              <a:ext uri="{FF2B5EF4-FFF2-40B4-BE49-F238E27FC236}">
                <a16:creationId xmlns:a16="http://schemas.microsoft.com/office/drawing/2014/main" id="{6D6D3EF2-F9D4-0524-8669-59850BCB7C92}"/>
              </a:ext>
            </a:extLst>
          </p:cNvPr>
          <p:cNvSpPr/>
          <p:nvPr/>
        </p:nvSpPr>
        <p:spPr>
          <a:xfrm>
            <a:off x="0" y="6170181"/>
            <a:ext cx="12192000" cy="762000"/>
          </a:xfrm>
          <a:prstGeom prst="rect">
            <a:avLst/>
          </a:prstGeom>
          <a:solidFill>
            <a:srgbClr val="FF6B35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36" name="Shape 33">
            <a:extLst>
              <a:ext uri="{FF2B5EF4-FFF2-40B4-BE49-F238E27FC236}">
                <a16:creationId xmlns:a16="http://schemas.microsoft.com/office/drawing/2014/main" id="{67E86CFB-8C3A-B8BA-E29C-5DC967A0E35A}"/>
              </a:ext>
            </a:extLst>
          </p:cNvPr>
          <p:cNvSpPr/>
          <p:nvPr/>
        </p:nvSpPr>
        <p:spPr>
          <a:xfrm>
            <a:off x="3657600" y="6265431"/>
            <a:ext cx="8534400" cy="666751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37" name="Shape 34">
            <a:extLst>
              <a:ext uri="{FF2B5EF4-FFF2-40B4-BE49-F238E27FC236}">
                <a16:creationId xmlns:a16="http://schemas.microsoft.com/office/drawing/2014/main" id="{B9F41784-70DE-EE4B-2D2E-8BA005328D73}"/>
              </a:ext>
            </a:extLst>
          </p:cNvPr>
          <p:cNvSpPr/>
          <p:nvPr/>
        </p:nvSpPr>
        <p:spPr>
          <a:xfrm>
            <a:off x="0" y="6646431"/>
            <a:ext cx="12192000" cy="285751"/>
          </a:xfrm>
          <a:prstGeom prst="rect">
            <a:avLst/>
          </a:prstGeom>
          <a:solidFill>
            <a:srgbClr val="0A1E3D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38" name="Text 35">
            <a:extLst>
              <a:ext uri="{FF2B5EF4-FFF2-40B4-BE49-F238E27FC236}">
                <a16:creationId xmlns:a16="http://schemas.microsoft.com/office/drawing/2014/main" id="{4C0FD77D-095D-9174-3216-4B7864630742}"/>
              </a:ext>
            </a:extLst>
          </p:cNvPr>
          <p:cNvSpPr/>
          <p:nvPr/>
        </p:nvSpPr>
        <p:spPr>
          <a:xfrm>
            <a:off x="381000" y="6284826"/>
            <a:ext cx="1221488" cy="32316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21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UNYFLEX</a:t>
            </a:r>
            <a:endParaRPr lang="en-US" sz="2100" dirty="0"/>
          </a:p>
        </p:txBody>
      </p:sp>
      <p:sp>
        <p:nvSpPr>
          <p:cNvPr id="39" name="Shape 36">
            <a:extLst>
              <a:ext uri="{FF2B5EF4-FFF2-40B4-BE49-F238E27FC236}">
                <a16:creationId xmlns:a16="http://schemas.microsoft.com/office/drawing/2014/main" id="{30AB6DC6-ACFB-8DD1-0511-DF05E9D7971D}"/>
              </a:ext>
            </a:extLst>
          </p:cNvPr>
          <p:cNvSpPr/>
          <p:nvPr/>
        </p:nvSpPr>
        <p:spPr>
          <a:xfrm>
            <a:off x="11239501" y="6170182"/>
            <a:ext cx="571500" cy="5715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pic>
        <p:nvPicPr>
          <p:cNvPr id="40" name="Image 1" descr="preencoded.png">
            <a:extLst>
              <a:ext uri="{FF2B5EF4-FFF2-40B4-BE49-F238E27FC236}">
                <a16:creationId xmlns:a16="http://schemas.microsoft.com/office/drawing/2014/main" id="{E9F4731F-D977-7551-F8F5-EE961750E4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82375" y="6313057"/>
            <a:ext cx="285751" cy="285751"/>
          </a:xfrm>
          <a:prstGeom prst="rect">
            <a:avLst/>
          </a:prstGeom>
        </p:spPr>
      </p:pic>
      <p:pic>
        <p:nvPicPr>
          <p:cNvPr id="1026" name="Picture 2" descr="Papa Francisco 'de jaqueta' viraliza; 5 fotos de IA que ...">
            <a:extLst>
              <a:ext uri="{FF2B5EF4-FFF2-40B4-BE49-F238E27FC236}">
                <a16:creationId xmlns:a16="http://schemas.microsoft.com/office/drawing/2014/main" id="{6AEB12CC-4EE2-D374-B194-A3C44EC7A7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4901" y="1379996"/>
            <a:ext cx="7242199" cy="4828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548447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12192000" cy="7618847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427511" y="355717"/>
            <a:ext cx="5918287" cy="43871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sz="2851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Riscos Éticos e Morais do Uso de </a:t>
            </a:r>
            <a:endParaRPr lang="en-US" sz="2851" dirty="0"/>
          </a:p>
        </p:txBody>
      </p:sp>
      <p:sp>
        <p:nvSpPr>
          <p:cNvPr id="4" name="Text 1"/>
          <p:cNvSpPr/>
          <p:nvPr/>
        </p:nvSpPr>
        <p:spPr>
          <a:xfrm>
            <a:off x="7313312" y="355717"/>
            <a:ext cx="394339" cy="43871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sz="2851" b="1" dirty="0">
                <a:solidFill>
                  <a:srgbClr val="FF6B35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IA</a:t>
            </a:r>
            <a:endParaRPr lang="en-US" sz="2851" dirty="0"/>
          </a:p>
        </p:txBody>
      </p:sp>
      <p:sp>
        <p:nvSpPr>
          <p:cNvPr id="5" name="Text 2"/>
          <p:cNvSpPr/>
          <p:nvPr/>
        </p:nvSpPr>
        <p:spPr>
          <a:xfrm>
            <a:off x="7690545" y="355717"/>
            <a:ext cx="3058530" cy="43871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sz="2851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no Setor Público</a:t>
            </a:r>
            <a:endParaRPr lang="en-US" sz="2851" dirty="0"/>
          </a:p>
        </p:txBody>
      </p:sp>
      <p:sp>
        <p:nvSpPr>
          <p:cNvPr id="6" name="Text 3"/>
          <p:cNvSpPr/>
          <p:nvPr/>
        </p:nvSpPr>
        <p:spPr>
          <a:xfrm>
            <a:off x="762000" y="1036529"/>
            <a:ext cx="10668000" cy="64633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just"/>
            <a:r>
              <a:rPr lang="en-US" sz="14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A IA apresenta desafios complexos que ultrapassam a esfera tecnológica, impactando profundamente o Direito e a Moral. Esses limites são intensamente debatidos por governos, academia e sociedade civil, levando ao desenvolvimento de marcos regulatórios como o Marco Civil da Internet (Lei 12.965/2014) e a LGPD (Lei 13.709/2018) no Brasil. </a:t>
            </a:r>
            <a:endParaRPr lang="en-US" sz="1400" dirty="0"/>
          </a:p>
        </p:txBody>
      </p:sp>
      <p:sp>
        <p:nvSpPr>
          <p:cNvPr id="7" name="Shape 4"/>
          <p:cNvSpPr/>
          <p:nvPr/>
        </p:nvSpPr>
        <p:spPr>
          <a:xfrm>
            <a:off x="762000" y="1890713"/>
            <a:ext cx="5191125" cy="581025"/>
          </a:xfrm>
          <a:prstGeom prst="rect">
            <a:avLst/>
          </a:prstGeom>
          <a:solidFill>
            <a:srgbClr val="FF8555"/>
          </a:solidFill>
          <a:ln/>
        </p:spPr>
        <p:txBody>
          <a:bodyPr/>
          <a:lstStyle/>
          <a:p>
            <a:endParaRPr lang="pt-BR" sz="1400"/>
          </a:p>
        </p:txBody>
      </p:sp>
      <p:sp>
        <p:nvSpPr>
          <p:cNvPr id="8" name="Text 5"/>
          <p:cNvSpPr/>
          <p:nvPr/>
        </p:nvSpPr>
        <p:spPr>
          <a:xfrm>
            <a:off x="2162525" y="2037565"/>
            <a:ext cx="2390078" cy="28732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sz="1867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Limitações Jurídicas</a:t>
            </a:r>
            <a:endParaRPr lang="en-US" sz="1867" dirty="0"/>
          </a:p>
        </p:txBody>
      </p:sp>
      <p:sp>
        <p:nvSpPr>
          <p:cNvPr id="9" name="Shape 6"/>
          <p:cNvSpPr/>
          <p:nvPr/>
        </p:nvSpPr>
        <p:spPr>
          <a:xfrm>
            <a:off x="762000" y="2605089"/>
            <a:ext cx="5191125" cy="1055303"/>
          </a:xfrm>
          <a:prstGeom prst="rect">
            <a:avLst/>
          </a:prstGeom>
          <a:solidFill>
            <a:srgbClr val="F5F7FA"/>
          </a:solidFill>
          <a:ln/>
        </p:spPr>
        <p:txBody>
          <a:bodyPr/>
          <a:lstStyle/>
          <a:p>
            <a:endParaRPr lang="pt-BR" sz="1400"/>
          </a:p>
        </p:txBody>
      </p:sp>
      <p:sp>
        <p:nvSpPr>
          <p:cNvPr id="10" name="Text 7"/>
          <p:cNvSpPr/>
          <p:nvPr/>
        </p:nvSpPr>
        <p:spPr>
          <a:xfrm>
            <a:off x="914401" y="2641886"/>
            <a:ext cx="2898229" cy="21544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1400" b="1" dirty="0">
                <a:solidFill>
                  <a:srgbClr val="0A1E3D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1. Responsabilidade Civil e Penal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914400" y="2942924"/>
            <a:ext cx="4886325" cy="64633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14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Quem responde por danos causados pela IA? O desenvolvedor, proprietário, operador ou a própria IA? A tendência é atribuir responsabilidade a agentes humanos. </a:t>
            </a:r>
            <a:endParaRPr lang="en-US" sz="1400" dirty="0"/>
          </a:p>
        </p:txBody>
      </p:sp>
      <p:sp>
        <p:nvSpPr>
          <p:cNvPr id="12" name="Shape 9"/>
          <p:cNvSpPr/>
          <p:nvPr/>
        </p:nvSpPr>
        <p:spPr>
          <a:xfrm>
            <a:off x="762000" y="3793741"/>
            <a:ext cx="5191125" cy="868636"/>
          </a:xfrm>
          <a:prstGeom prst="rect">
            <a:avLst/>
          </a:prstGeom>
          <a:solidFill>
            <a:srgbClr val="F5F7FA"/>
          </a:solidFill>
          <a:ln/>
        </p:spPr>
        <p:txBody>
          <a:bodyPr/>
          <a:lstStyle/>
          <a:p>
            <a:endParaRPr lang="pt-BR" sz="1400"/>
          </a:p>
        </p:txBody>
      </p:sp>
      <p:sp>
        <p:nvSpPr>
          <p:cNvPr id="13" name="Text 10"/>
          <p:cNvSpPr/>
          <p:nvPr/>
        </p:nvSpPr>
        <p:spPr>
          <a:xfrm>
            <a:off x="914400" y="3830538"/>
            <a:ext cx="2333972" cy="21544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1400" b="1" dirty="0">
                <a:solidFill>
                  <a:srgbClr val="0A1E3D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2. Propriedade Intelectual</a:t>
            </a:r>
            <a:endParaRPr lang="en-US" sz="1400" dirty="0"/>
          </a:p>
        </p:txBody>
      </p:sp>
      <p:sp>
        <p:nvSpPr>
          <p:cNvPr id="14" name="Text 11"/>
          <p:cNvSpPr/>
          <p:nvPr/>
        </p:nvSpPr>
        <p:spPr>
          <a:xfrm>
            <a:off x="914400" y="4038242"/>
            <a:ext cx="4886325" cy="64633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14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Quem detém direitos autorais de obras criadas por IA? O uso de dados protegidos para treinamento levanta questões sobre violação de direitos. </a:t>
            </a:r>
            <a:endParaRPr lang="en-US" sz="1400" dirty="0"/>
          </a:p>
        </p:txBody>
      </p:sp>
      <p:sp>
        <p:nvSpPr>
          <p:cNvPr id="15" name="Shape 12"/>
          <p:cNvSpPr/>
          <p:nvPr/>
        </p:nvSpPr>
        <p:spPr>
          <a:xfrm>
            <a:off x="762000" y="4795726"/>
            <a:ext cx="5191125" cy="868636"/>
          </a:xfrm>
          <a:prstGeom prst="rect">
            <a:avLst/>
          </a:prstGeom>
          <a:solidFill>
            <a:srgbClr val="F5F7FA"/>
          </a:solidFill>
          <a:ln/>
        </p:spPr>
        <p:txBody>
          <a:bodyPr/>
          <a:lstStyle/>
          <a:p>
            <a:endParaRPr lang="pt-BR" sz="1400"/>
          </a:p>
        </p:txBody>
      </p:sp>
      <p:sp>
        <p:nvSpPr>
          <p:cNvPr id="16" name="Text 13"/>
          <p:cNvSpPr/>
          <p:nvPr/>
        </p:nvSpPr>
        <p:spPr>
          <a:xfrm>
            <a:off x="914400" y="4832523"/>
            <a:ext cx="2527936" cy="21544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1400" b="1" dirty="0">
                <a:solidFill>
                  <a:srgbClr val="0A1E3D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3. Proteção de Dados (LGPD)</a:t>
            </a:r>
            <a:endParaRPr lang="en-US" sz="1400" dirty="0"/>
          </a:p>
        </p:txBody>
      </p:sp>
      <p:sp>
        <p:nvSpPr>
          <p:cNvPr id="17" name="Text 14"/>
          <p:cNvSpPr/>
          <p:nvPr/>
        </p:nvSpPr>
        <p:spPr>
          <a:xfrm>
            <a:off x="914400" y="5040227"/>
            <a:ext cx="4886325" cy="64633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14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A IA depende de grandes volumes de dados pessoais. Deve cumprir leis de proteção, garantindo consentimento, transparência e segurança. </a:t>
            </a:r>
            <a:endParaRPr lang="en-US" sz="1400" dirty="0"/>
          </a:p>
        </p:txBody>
      </p:sp>
      <p:sp>
        <p:nvSpPr>
          <p:cNvPr id="18" name="Shape 15"/>
          <p:cNvSpPr/>
          <p:nvPr/>
        </p:nvSpPr>
        <p:spPr>
          <a:xfrm>
            <a:off x="762000" y="5797711"/>
            <a:ext cx="5191125" cy="868636"/>
          </a:xfrm>
          <a:prstGeom prst="rect">
            <a:avLst/>
          </a:prstGeom>
          <a:solidFill>
            <a:srgbClr val="F5F7FA"/>
          </a:solidFill>
          <a:ln/>
        </p:spPr>
        <p:txBody>
          <a:bodyPr/>
          <a:lstStyle/>
          <a:p>
            <a:endParaRPr lang="pt-BR" sz="1400"/>
          </a:p>
        </p:txBody>
      </p:sp>
      <p:sp>
        <p:nvSpPr>
          <p:cNvPr id="19" name="Text 16"/>
          <p:cNvSpPr/>
          <p:nvPr/>
        </p:nvSpPr>
        <p:spPr>
          <a:xfrm>
            <a:off x="914401" y="5834508"/>
            <a:ext cx="3034485" cy="21544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1400" b="1" dirty="0">
                <a:solidFill>
                  <a:srgbClr val="0A1E3D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4. Transparência e Explicabilidade</a:t>
            </a:r>
            <a:endParaRPr lang="en-US" sz="1400" dirty="0"/>
          </a:p>
        </p:txBody>
      </p:sp>
      <p:sp>
        <p:nvSpPr>
          <p:cNvPr id="20" name="Text 17"/>
          <p:cNvSpPr/>
          <p:nvPr/>
        </p:nvSpPr>
        <p:spPr>
          <a:xfrm>
            <a:off x="914400" y="6042213"/>
            <a:ext cx="4886325" cy="64633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14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Algoritmos complexos operam como "caixa preta". O Direito busca garantir rastreabilidade e auditabilidade para contestação de decisões. </a:t>
            </a:r>
            <a:endParaRPr lang="en-US" sz="1400" dirty="0"/>
          </a:p>
        </p:txBody>
      </p:sp>
      <p:sp>
        <p:nvSpPr>
          <p:cNvPr id="21" name="Shape 18"/>
          <p:cNvSpPr/>
          <p:nvPr/>
        </p:nvSpPr>
        <p:spPr>
          <a:xfrm>
            <a:off x="6238875" y="1890713"/>
            <a:ext cx="5191125" cy="581025"/>
          </a:xfrm>
          <a:prstGeom prst="rect">
            <a:avLst/>
          </a:prstGeom>
          <a:solidFill>
            <a:srgbClr val="FF8555"/>
          </a:solidFill>
          <a:ln/>
        </p:spPr>
        <p:txBody>
          <a:bodyPr/>
          <a:lstStyle/>
          <a:p>
            <a:endParaRPr lang="pt-BR" sz="1400"/>
          </a:p>
        </p:txBody>
      </p:sp>
      <p:sp>
        <p:nvSpPr>
          <p:cNvPr id="22" name="Text 19"/>
          <p:cNvSpPr/>
          <p:nvPr/>
        </p:nvSpPr>
        <p:spPr>
          <a:xfrm>
            <a:off x="7330822" y="2037565"/>
            <a:ext cx="3007233" cy="28732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sz="1867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Limitações Morais (Ética)</a:t>
            </a:r>
            <a:endParaRPr lang="en-US" sz="1867" dirty="0"/>
          </a:p>
        </p:txBody>
      </p:sp>
      <p:sp>
        <p:nvSpPr>
          <p:cNvPr id="23" name="Shape 20"/>
          <p:cNvSpPr/>
          <p:nvPr/>
        </p:nvSpPr>
        <p:spPr>
          <a:xfrm>
            <a:off x="6238875" y="2605089"/>
            <a:ext cx="5191125" cy="868636"/>
          </a:xfrm>
          <a:prstGeom prst="rect">
            <a:avLst/>
          </a:prstGeom>
          <a:solidFill>
            <a:srgbClr val="F5F7FA"/>
          </a:solidFill>
          <a:ln/>
        </p:spPr>
        <p:txBody>
          <a:bodyPr/>
          <a:lstStyle/>
          <a:p>
            <a:endParaRPr lang="pt-BR" sz="1400"/>
          </a:p>
        </p:txBody>
      </p:sp>
      <p:sp>
        <p:nvSpPr>
          <p:cNvPr id="24" name="Text 21"/>
          <p:cNvSpPr/>
          <p:nvPr/>
        </p:nvSpPr>
        <p:spPr>
          <a:xfrm>
            <a:off x="6391275" y="2641886"/>
            <a:ext cx="3138680" cy="21544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1400" b="1" dirty="0">
                <a:solidFill>
                  <a:srgbClr val="0A1E3D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1. Viés Algorítmico e Discriminação</a:t>
            </a:r>
            <a:endParaRPr lang="en-US" sz="1400" dirty="0"/>
          </a:p>
        </p:txBody>
      </p:sp>
      <p:sp>
        <p:nvSpPr>
          <p:cNvPr id="25" name="Text 22"/>
          <p:cNvSpPr/>
          <p:nvPr/>
        </p:nvSpPr>
        <p:spPr>
          <a:xfrm>
            <a:off x="6391275" y="2849590"/>
            <a:ext cx="4886325" cy="64633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14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IA treinada em dados históricos pode amplificar preconceitos sociais, perpetuando desigualdade em recrutamento, crédito e justiça criminal. </a:t>
            </a:r>
            <a:endParaRPr lang="en-US" sz="1400" dirty="0"/>
          </a:p>
        </p:txBody>
      </p:sp>
      <p:sp>
        <p:nvSpPr>
          <p:cNvPr id="26" name="Shape 23"/>
          <p:cNvSpPr/>
          <p:nvPr/>
        </p:nvSpPr>
        <p:spPr>
          <a:xfrm>
            <a:off x="6238875" y="3607074"/>
            <a:ext cx="5191125" cy="868636"/>
          </a:xfrm>
          <a:prstGeom prst="rect">
            <a:avLst/>
          </a:prstGeom>
          <a:solidFill>
            <a:srgbClr val="F5F7FA"/>
          </a:solidFill>
          <a:ln/>
        </p:spPr>
        <p:txBody>
          <a:bodyPr/>
          <a:lstStyle/>
          <a:p>
            <a:endParaRPr lang="pt-BR" sz="1400"/>
          </a:p>
        </p:txBody>
      </p:sp>
      <p:sp>
        <p:nvSpPr>
          <p:cNvPr id="27" name="Text 24"/>
          <p:cNvSpPr/>
          <p:nvPr/>
        </p:nvSpPr>
        <p:spPr>
          <a:xfrm>
            <a:off x="6391275" y="3643871"/>
            <a:ext cx="3197991" cy="21544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1400" b="1" dirty="0">
                <a:solidFill>
                  <a:srgbClr val="0A1E3D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2. Autonomia e Supervisão Humana</a:t>
            </a:r>
            <a:endParaRPr lang="en-US" sz="1400" dirty="0"/>
          </a:p>
        </p:txBody>
      </p:sp>
      <p:sp>
        <p:nvSpPr>
          <p:cNvPr id="28" name="Text 25"/>
          <p:cNvSpPr/>
          <p:nvPr/>
        </p:nvSpPr>
        <p:spPr>
          <a:xfrm>
            <a:off x="6391275" y="3851575"/>
            <a:ext cx="4886325" cy="64633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14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Risco de dependência excessiva da IA, perdendo capacidade crítica. Decisões finais devem ter supervisão humana (human-in-the-loop). </a:t>
            </a:r>
            <a:endParaRPr lang="en-US" sz="1400" dirty="0"/>
          </a:p>
        </p:txBody>
      </p:sp>
      <p:sp>
        <p:nvSpPr>
          <p:cNvPr id="29" name="Shape 26"/>
          <p:cNvSpPr/>
          <p:nvPr/>
        </p:nvSpPr>
        <p:spPr>
          <a:xfrm>
            <a:off x="6238875" y="4609059"/>
            <a:ext cx="5191125" cy="1055303"/>
          </a:xfrm>
          <a:prstGeom prst="rect">
            <a:avLst/>
          </a:prstGeom>
          <a:solidFill>
            <a:srgbClr val="F5F7FA"/>
          </a:solidFill>
          <a:ln/>
        </p:spPr>
        <p:txBody>
          <a:bodyPr/>
          <a:lstStyle/>
          <a:p>
            <a:endParaRPr lang="pt-BR" sz="1400"/>
          </a:p>
        </p:txBody>
      </p:sp>
      <p:sp>
        <p:nvSpPr>
          <p:cNvPr id="30" name="Text 27"/>
          <p:cNvSpPr/>
          <p:nvPr/>
        </p:nvSpPr>
        <p:spPr>
          <a:xfrm>
            <a:off x="6391276" y="4645856"/>
            <a:ext cx="2917465" cy="21544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1400" b="1" dirty="0">
                <a:solidFill>
                  <a:srgbClr val="0A1E3D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3. Manipulação e Desinformação</a:t>
            </a:r>
            <a:endParaRPr lang="en-US" sz="1400" dirty="0"/>
          </a:p>
        </p:txBody>
      </p:sp>
      <p:sp>
        <p:nvSpPr>
          <p:cNvPr id="31" name="Text 28"/>
          <p:cNvSpPr/>
          <p:nvPr/>
        </p:nvSpPr>
        <p:spPr>
          <a:xfrm>
            <a:off x="6391275" y="4946894"/>
            <a:ext cx="4886325" cy="64633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14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IA pode produzir deepfakes convincentes, minando confiança pública e democracia. Exige responsabilidade na veracidade e detecção de conteúdo sintético. </a:t>
            </a:r>
            <a:endParaRPr lang="en-US" sz="1400" dirty="0"/>
          </a:p>
        </p:txBody>
      </p:sp>
      <p:sp>
        <p:nvSpPr>
          <p:cNvPr id="32" name="Shape 29"/>
          <p:cNvSpPr/>
          <p:nvPr/>
        </p:nvSpPr>
        <p:spPr>
          <a:xfrm>
            <a:off x="6238875" y="5797711"/>
            <a:ext cx="5191125" cy="868636"/>
          </a:xfrm>
          <a:prstGeom prst="rect">
            <a:avLst/>
          </a:prstGeom>
          <a:solidFill>
            <a:srgbClr val="F5F7FA"/>
          </a:solidFill>
          <a:ln/>
        </p:spPr>
        <p:txBody>
          <a:bodyPr/>
          <a:lstStyle/>
          <a:p>
            <a:endParaRPr lang="pt-BR" sz="1400"/>
          </a:p>
        </p:txBody>
      </p:sp>
      <p:sp>
        <p:nvSpPr>
          <p:cNvPr id="33" name="Text 30"/>
          <p:cNvSpPr/>
          <p:nvPr/>
        </p:nvSpPr>
        <p:spPr>
          <a:xfrm>
            <a:off x="6391275" y="5834508"/>
            <a:ext cx="2683427" cy="21544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1400" b="1" dirty="0">
                <a:solidFill>
                  <a:srgbClr val="0A1E3D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4. Impacto Social e Econômico</a:t>
            </a:r>
            <a:endParaRPr lang="en-US" sz="1400" dirty="0"/>
          </a:p>
        </p:txBody>
      </p:sp>
      <p:sp>
        <p:nvSpPr>
          <p:cNvPr id="34" name="Text 31"/>
          <p:cNvSpPr/>
          <p:nvPr/>
        </p:nvSpPr>
        <p:spPr>
          <a:xfrm>
            <a:off x="6391275" y="6042213"/>
            <a:ext cx="4886325" cy="64633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14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Concentração de poder em poucas empresas e substituição de </a:t>
            </a:r>
            <a:r>
              <a:rPr lang="en-US" sz="1400" dirty="0" err="1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empregos</a:t>
            </a:r>
            <a:r>
              <a:rPr lang="en-US" sz="14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levantam questões sobre distribuição de poder e transição justa. </a:t>
            </a:r>
            <a:endParaRPr lang="en-US" sz="1400" dirty="0"/>
          </a:p>
        </p:txBody>
      </p:sp>
      <p:sp>
        <p:nvSpPr>
          <p:cNvPr id="35" name="Shape 32"/>
          <p:cNvSpPr/>
          <p:nvPr/>
        </p:nvSpPr>
        <p:spPr>
          <a:xfrm>
            <a:off x="0" y="6856847"/>
            <a:ext cx="12192000" cy="762000"/>
          </a:xfrm>
          <a:prstGeom prst="rect">
            <a:avLst/>
          </a:prstGeom>
          <a:solidFill>
            <a:srgbClr val="FF6B35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36" name="Shape 33"/>
          <p:cNvSpPr/>
          <p:nvPr/>
        </p:nvSpPr>
        <p:spPr>
          <a:xfrm>
            <a:off x="3657600" y="6952096"/>
            <a:ext cx="8534400" cy="666751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37" name="Shape 34"/>
          <p:cNvSpPr/>
          <p:nvPr/>
        </p:nvSpPr>
        <p:spPr>
          <a:xfrm>
            <a:off x="0" y="7333096"/>
            <a:ext cx="12192000" cy="285751"/>
          </a:xfrm>
          <a:prstGeom prst="rect">
            <a:avLst/>
          </a:prstGeom>
          <a:solidFill>
            <a:srgbClr val="0A1E3D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38" name="Text 35"/>
          <p:cNvSpPr/>
          <p:nvPr/>
        </p:nvSpPr>
        <p:spPr>
          <a:xfrm>
            <a:off x="381000" y="6971490"/>
            <a:ext cx="1221488" cy="32316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21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UNYFLEX</a:t>
            </a:r>
            <a:endParaRPr lang="en-US" sz="2100" dirty="0"/>
          </a:p>
        </p:txBody>
      </p:sp>
      <p:sp>
        <p:nvSpPr>
          <p:cNvPr id="39" name="Shape 36"/>
          <p:cNvSpPr/>
          <p:nvPr/>
        </p:nvSpPr>
        <p:spPr>
          <a:xfrm>
            <a:off x="11239501" y="6856847"/>
            <a:ext cx="571500" cy="5715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pic>
        <p:nvPicPr>
          <p:cNvPr id="4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82375" y="6999721"/>
            <a:ext cx="285751" cy="285751"/>
          </a:xfrm>
          <a:prstGeom prst="rect">
            <a:avLst/>
          </a:prstGeom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9334500" y="-1428749"/>
            <a:ext cx="3810000" cy="3810000"/>
          </a:xfrm>
          <a:prstGeom prst="ellipse">
            <a:avLst/>
          </a:prstGeom>
          <a:solidFill>
            <a:srgbClr val="FF6B35">
              <a:alpha val="10000"/>
            </a:srgbClr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4" name="Shape 1"/>
          <p:cNvSpPr/>
          <p:nvPr/>
        </p:nvSpPr>
        <p:spPr>
          <a:xfrm>
            <a:off x="-761999" y="4953001"/>
            <a:ext cx="2857500" cy="2857500"/>
          </a:xfrm>
          <a:prstGeom prst="ellipse">
            <a:avLst/>
          </a:prstGeom>
          <a:solidFill>
            <a:srgbClr val="FFFFFF">
              <a:alpha val="10000"/>
            </a:srgbClr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5" name="Text 2"/>
          <p:cNvSpPr/>
          <p:nvPr/>
        </p:nvSpPr>
        <p:spPr>
          <a:xfrm>
            <a:off x="1936459" y="1442845"/>
            <a:ext cx="5251438" cy="830997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sz="54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Obrigado pela </a:t>
            </a:r>
            <a:endParaRPr lang="en-US" sz="5400" dirty="0"/>
          </a:p>
        </p:txBody>
      </p:sp>
      <p:sp>
        <p:nvSpPr>
          <p:cNvPr id="6" name="Text 3"/>
          <p:cNvSpPr/>
          <p:nvPr/>
        </p:nvSpPr>
        <p:spPr>
          <a:xfrm>
            <a:off x="7075431" y="1442845"/>
            <a:ext cx="3124252" cy="830997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sz="5400" b="1" dirty="0">
                <a:solidFill>
                  <a:srgbClr val="FF6B35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Atenção!</a:t>
            </a:r>
            <a:endParaRPr lang="en-US" sz="5400" dirty="0"/>
          </a:p>
        </p:txBody>
      </p:sp>
      <p:sp>
        <p:nvSpPr>
          <p:cNvPr id="7" name="Shape 4"/>
          <p:cNvSpPr/>
          <p:nvPr/>
        </p:nvSpPr>
        <p:spPr>
          <a:xfrm>
            <a:off x="4667214" y="2617478"/>
            <a:ext cx="2857500" cy="38100"/>
          </a:xfrm>
          <a:prstGeom prst="rect">
            <a:avLst/>
          </a:prstGeom>
          <a:solidFill>
            <a:srgbClr val="FF6B35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10" name="Text 7"/>
          <p:cNvSpPr/>
          <p:nvPr/>
        </p:nvSpPr>
        <p:spPr>
          <a:xfrm>
            <a:off x="5616139" y="4489247"/>
            <a:ext cx="959685" cy="28732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sz="1867" b="1" kern="0" spc="3" dirty="0">
                <a:solidFill>
                  <a:srgbClr val="FF6B35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Contato</a:t>
            </a:r>
            <a:endParaRPr lang="en-US" sz="1867" dirty="0"/>
          </a:p>
        </p:txBody>
      </p:sp>
      <p:sp>
        <p:nvSpPr>
          <p:cNvPr id="11" name="Shape 8"/>
          <p:cNvSpPr/>
          <p:nvPr/>
        </p:nvSpPr>
        <p:spPr>
          <a:xfrm>
            <a:off x="3354103" y="4994857"/>
            <a:ext cx="381000" cy="381000"/>
          </a:xfrm>
          <a:prstGeom prst="ellipse">
            <a:avLst/>
          </a:prstGeom>
          <a:solidFill>
            <a:srgbClr val="FF6B35"/>
          </a:solidFill>
          <a:ln/>
        </p:spPr>
        <p:txBody>
          <a:bodyPr/>
          <a:lstStyle/>
          <a:p>
            <a:endParaRPr lang="pt-BR" sz="1867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58877" y="5099633"/>
            <a:ext cx="171451" cy="171451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3851271" y="5041699"/>
            <a:ext cx="3531415" cy="28732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sz="1867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gualbertodemoura@gmail.com</a:t>
            </a:r>
            <a:endParaRPr lang="en-US" sz="1867" dirty="0"/>
          </a:p>
        </p:txBody>
      </p:sp>
      <p:sp>
        <p:nvSpPr>
          <p:cNvPr id="18" name="Shape 8">
            <a:extLst>
              <a:ext uri="{FF2B5EF4-FFF2-40B4-BE49-F238E27FC236}">
                <a16:creationId xmlns:a16="http://schemas.microsoft.com/office/drawing/2014/main" id="{8C589090-69FF-5569-67D9-75DA0ABC5C09}"/>
              </a:ext>
            </a:extLst>
          </p:cNvPr>
          <p:cNvSpPr/>
          <p:nvPr/>
        </p:nvSpPr>
        <p:spPr>
          <a:xfrm>
            <a:off x="3361112" y="5702552"/>
            <a:ext cx="381000" cy="381000"/>
          </a:xfrm>
          <a:prstGeom prst="ellipse">
            <a:avLst/>
          </a:prstGeom>
          <a:solidFill>
            <a:srgbClr val="FF6B35"/>
          </a:solidFill>
          <a:ln/>
        </p:spPr>
        <p:txBody>
          <a:bodyPr/>
          <a:lstStyle/>
          <a:p>
            <a:endParaRPr lang="pt-BR" sz="1867"/>
          </a:p>
        </p:txBody>
      </p:sp>
      <p:pic>
        <p:nvPicPr>
          <p:cNvPr id="19" name="Image 1" descr="preencoded.png">
            <a:extLst>
              <a:ext uri="{FF2B5EF4-FFF2-40B4-BE49-F238E27FC236}">
                <a16:creationId xmlns:a16="http://schemas.microsoft.com/office/drawing/2014/main" id="{6059266C-E029-0A2D-CF44-A6D8159625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65887" y="5807328"/>
            <a:ext cx="171451" cy="171451"/>
          </a:xfrm>
          <a:prstGeom prst="rect">
            <a:avLst/>
          </a:prstGeom>
        </p:spPr>
      </p:pic>
      <p:sp>
        <p:nvSpPr>
          <p:cNvPr id="20" name="Text 9">
            <a:extLst>
              <a:ext uri="{FF2B5EF4-FFF2-40B4-BE49-F238E27FC236}">
                <a16:creationId xmlns:a16="http://schemas.microsoft.com/office/drawing/2014/main" id="{57DAF9A0-A449-CBAB-0794-379B46D24F8B}"/>
              </a:ext>
            </a:extLst>
          </p:cNvPr>
          <p:cNvSpPr/>
          <p:nvPr/>
        </p:nvSpPr>
        <p:spPr>
          <a:xfrm>
            <a:off x="3931144" y="5777420"/>
            <a:ext cx="1760097" cy="28732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sz="1867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(41) 99252-7802</a:t>
            </a:r>
            <a:endParaRPr lang="en-US" sz="1867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34D5E7-C011-55C3-9973-E83E0554B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Agrupar 31">
            <a:extLst>
              <a:ext uri="{FF2B5EF4-FFF2-40B4-BE49-F238E27FC236}">
                <a16:creationId xmlns:a16="http://schemas.microsoft.com/office/drawing/2014/main" id="{CCB1C3CE-04C8-2001-79E2-A0A6BE2B6E61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9144000" cy="5143500"/>
          </a:xfrm>
        </p:grpSpPr>
        <p:pic>
          <p:nvPicPr>
            <p:cNvPr id="2" name="Image 0" descr="preencoded.png">
              <a:extLst>
                <a:ext uri="{FF2B5EF4-FFF2-40B4-BE49-F238E27FC236}">
                  <a16:creationId xmlns:a16="http://schemas.microsoft.com/office/drawing/2014/main" id="{6C771606-A082-970E-403F-8C659BEFB7B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</p:spPr>
        </p:pic>
        <p:sp>
          <p:nvSpPr>
            <p:cNvPr id="31" name="Retângulo 30">
              <a:extLst>
                <a:ext uri="{FF2B5EF4-FFF2-40B4-BE49-F238E27FC236}">
                  <a16:creationId xmlns:a16="http://schemas.microsoft.com/office/drawing/2014/main" id="{4DA4DA4E-7E82-8CF2-34B1-804581D0C37E}"/>
                </a:ext>
              </a:extLst>
            </p:cNvPr>
            <p:cNvSpPr/>
            <p:nvPr/>
          </p:nvSpPr>
          <p:spPr>
            <a:xfrm>
              <a:off x="189186" y="1082566"/>
              <a:ext cx="7788166" cy="271166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</p:grpSp>
      <p:sp>
        <p:nvSpPr>
          <p:cNvPr id="3" name="Text 0">
            <a:extLst>
              <a:ext uri="{FF2B5EF4-FFF2-40B4-BE49-F238E27FC236}">
                <a16:creationId xmlns:a16="http://schemas.microsoft.com/office/drawing/2014/main" id="{4D254696-BCC9-3B3C-9BB8-981528931CC8}"/>
              </a:ext>
            </a:extLst>
          </p:cNvPr>
          <p:cNvSpPr/>
          <p:nvPr/>
        </p:nvSpPr>
        <p:spPr>
          <a:xfrm>
            <a:off x="762001" y="531169"/>
            <a:ext cx="7120539" cy="46166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3000" b="1" dirty="0">
                <a:solidFill>
                  <a:srgbClr val="FF6B35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Anos 1940</a:t>
            </a:r>
            <a:r>
              <a:rPr lang="en-US" sz="30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– O </a:t>
            </a:r>
            <a:r>
              <a:rPr lang="en-US" sz="3000" b="1" dirty="0" err="1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despertar</a:t>
            </a:r>
            <a:r>
              <a:rPr lang="en-US" sz="30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dos </a:t>
            </a:r>
            <a:r>
              <a:rPr lang="en-US" sz="3000" b="1" dirty="0" err="1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gigantes</a:t>
            </a:r>
            <a:endParaRPr lang="en-US" sz="3000" dirty="0"/>
          </a:p>
        </p:txBody>
      </p:sp>
      <p:sp>
        <p:nvSpPr>
          <p:cNvPr id="25" name="Shape 15">
            <a:extLst>
              <a:ext uri="{FF2B5EF4-FFF2-40B4-BE49-F238E27FC236}">
                <a16:creationId xmlns:a16="http://schemas.microsoft.com/office/drawing/2014/main" id="{EBCAF3D0-5D8B-D199-9D44-7216809CBFD5}"/>
              </a:ext>
            </a:extLst>
          </p:cNvPr>
          <p:cNvSpPr/>
          <p:nvPr/>
        </p:nvSpPr>
        <p:spPr>
          <a:xfrm>
            <a:off x="0" y="6096000"/>
            <a:ext cx="12192000" cy="762000"/>
          </a:xfrm>
          <a:prstGeom prst="rect">
            <a:avLst/>
          </a:prstGeom>
          <a:solidFill>
            <a:srgbClr val="FF6B35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6" name="Shape 2">
            <a:extLst>
              <a:ext uri="{FF2B5EF4-FFF2-40B4-BE49-F238E27FC236}">
                <a16:creationId xmlns:a16="http://schemas.microsoft.com/office/drawing/2014/main" id="{8E613E30-B534-3D3E-887D-B3489B4E8952}"/>
              </a:ext>
            </a:extLst>
          </p:cNvPr>
          <p:cNvSpPr/>
          <p:nvPr/>
        </p:nvSpPr>
        <p:spPr>
          <a:xfrm>
            <a:off x="6327227" y="5264808"/>
            <a:ext cx="5656316" cy="1237593"/>
          </a:xfrm>
          <a:prstGeom prst="rect">
            <a:avLst/>
          </a:prstGeom>
          <a:solidFill>
            <a:srgbClr val="F5F7FA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7" name="Shape 3">
            <a:extLst>
              <a:ext uri="{FF2B5EF4-FFF2-40B4-BE49-F238E27FC236}">
                <a16:creationId xmlns:a16="http://schemas.microsoft.com/office/drawing/2014/main" id="{6A6B8A9E-4602-B211-A82A-C845E6AFD651}"/>
              </a:ext>
            </a:extLst>
          </p:cNvPr>
          <p:cNvSpPr/>
          <p:nvPr/>
        </p:nvSpPr>
        <p:spPr>
          <a:xfrm>
            <a:off x="6336659" y="5264808"/>
            <a:ext cx="60959" cy="1676400"/>
          </a:xfrm>
          <a:prstGeom prst="rect">
            <a:avLst/>
          </a:prstGeom>
          <a:solidFill>
            <a:srgbClr val="FF6B35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6" name="Shape 16">
            <a:extLst>
              <a:ext uri="{FF2B5EF4-FFF2-40B4-BE49-F238E27FC236}">
                <a16:creationId xmlns:a16="http://schemas.microsoft.com/office/drawing/2014/main" id="{83D56E3A-C688-BF06-E221-BF4FD7DD0353}"/>
              </a:ext>
            </a:extLst>
          </p:cNvPr>
          <p:cNvSpPr/>
          <p:nvPr/>
        </p:nvSpPr>
        <p:spPr>
          <a:xfrm>
            <a:off x="3657600" y="6191251"/>
            <a:ext cx="8534400" cy="666751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7" name="Shape 17">
            <a:extLst>
              <a:ext uri="{FF2B5EF4-FFF2-40B4-BE49-F238E27FC236}">
                <a16:creationId xmlns:a16="http://schemas.microsoft.com/office/drawing/2014/main" id="{C38C6034-2EC0-1DF6-E815-2EED0C574C50}"/>
              </a:ext>
            </a:extLst>
          </p:cNvPr>
          <p:cNvSpPr/>
          <p:nvPr/>
        </p:nvSpPr>
        <p:spPr>
          <a:xfrm>
            <a:off x="0" y="6572251"/>
            <a:ext cx="12192000" cy="285751"/>
          </a:xfrm>
          <a:prstGeom prst="rect">
            <a:avLst/>
          </a:prstGeom>
          <a:solidFill>
            <a:srgbClr val="0A1E3D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8" name="Text 18">
            <a:extLst>
              <a:ext uri="{FF2B5EF4-FFF2-40B4-BE49-F238E27FC236}">
                <a16:creationId xmlns:a16="http://schemas.microsoft.com/office/drawing/2014/main" id="{5792FEC0-8D86-56F9-C88A-E515E36B185D}"/>
              </a:ext>
            </a:extLst>
          </p:cNvPr>
          <p:cNvSpPr/>
          <p:nvPr/>
        </p:nvSpPr>
        <p:spPr>
          <a:xfrm>
            <a:off x="381000" y="6210644"/>
            <a:ext cx="1221488" cy="32316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21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UNYFLEX</a:t>
            </a:r>
            <a:endParaRPr lang="en-US" sz="2100" dirty="0"/>
          </a:p>
        </p:txBody>
      </p:sp>
      <p:sp>
        <p:nvSpPr>
          <p:cNvPr id="29" name="Shape 19">
            <a:extLst>
              <a:ext uri="{FF2B5EF4-FFF2-40B4-BE49-F238E27FC236}">
                <a16:creationId xmlns:a16="http://schemas.microsoft.com/office/drawing/2014/main" id="{6909A9A1-4404-BD93-89D6-982E6C282C6D}"/>
              </a:ext>
            </a:extLst>
          </p:cNvPr>
          <p:cNvSpPr/>
          <p:nvPr/>
        </p:nvSpPr>
        <p:spPr>
          <a:xfrm>
            <a:off x="11239501" y="6096001"/>
            <a:ext cx="571500" cy="5715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pic>
        <p:nvPicPr>
          <p:cNvPr id="30" name="Image 8" descr="preencoded.png">
            <a:extLst>
              <a:ext uri="{FF2B5EF4-FFF2-40B4-BE49-F238E27FC236}">
                <a16:creationId xmlns:a16="http://schemas.microsoft.com/office/drawing/2014/main" id="{4FFCFB3E-9142-580E-6B84-9CC5299809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82375" y="6238875"/>
            <a:ext cx="285751" cy="285751"/>
          </a:xfrm>
          <a:prstGeom prst="rect">
            <a:avLst/>
          </a:prstGeom>
        </p:spPr>
      </p:pic>
      <p:sp>
        <p:nvSpPr>
          <p:cNvPr id="33" name="CaixaDeTexto 32">
            <a:extLst>
              <a:ext uri="{FF2B5EF4-FFF2-40B4-BE49-F238E27FC236}">
                <a16:creationId xmlns:a16="http://schemas.microsoft.com/office/drawing/2014/main" id="{BAA5EE91-B260-3A79-8E13-A5318923C476}"/>
              </a:ext>
            </a:extLst>
          </p:cNvPr>
          <p:cNvSpPr txBox="1"/>
          <p:nvPr/>
        </p:nvSpPr>
        <p:spPr>
          <a:xfrm>
            <a:off x="733974" y="1191176"/>
            <a:ext cx="565631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Foco:</a:t>
            </a:r>
            <a:r>
              <a:rPr lang="pt-BR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O nascimento do computador digital e a força bruta de cálculo.</a:t>
            </a:r>
          </a:p>
          <a:p>
            <a:pPr marL="380990" indent="-380990" fontAlgn="base">
              <a:buFont typeface="Arial" panose="020B0604020202020204" pitchFamily="34" charset="0"/>
              <a:buChar char="•"/>
            </a:pPr>
            <a:r>
              <a:rPr lang="pt-BR" sz="16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 Grande Marco:</a:t>
            </a:r>
            <a:r>
              <a:rPr lang="pt-BR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O </a:t>
            </a:r>
            <a:r>
              <a:rPr lang="pt-BR" sz="16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ENIAC</a:t>
            </a:r>
            <a:r>
              <a:rPr lang="pt-BR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(1943-1945), criado na Segunda Guerra Mundial para calcular trajetórias de artilharia.</a:t>
            </a:r>
          </a:p>
          <a:p>
            <a:pPr marL="380990" indent="-380990" fontAlgn="base">
              <a:buFont typeface="Arial" panose="020B0604020202020204" pitchFamily="34" charset="0"/>
              <a:buChar char="•"/>
            </a:pPr>
            <a:r>
              <a:rPr lang="pt-BR" sz="16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 Realidade da Época:</a:t>
            </a:r>
            <a:endParaRPr lang="pt-BR" sz="16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lvl="1" fontAlgn="base"/>
            <a:r>
              <a:rPr lang="pt-BR" sz="16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Tamanho:</a:t>
            </a:r>
            <a:r>
              <a:rPr lang="pt-BR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Ocupava uma sala inteira (167 m²) e pesava 30 toneladas.</a:t>
            </a:r>
          </a:p>
          <a:p>
            <a:pPr lvl="1" fontAlgn="base"/>
            <a:r>
              <a:rPr lang="pt-BR" sz="16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Programação Manual:</a:t>
            </a:r>
            <a:r>
              <a:rPr lang="pt-BR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Não existia teclado ou código como hoje. Programar significava conectar cabos físicos e ajustar interruptores, levando dias para configurar uma tarefa.</a:t>
            </a:r>
          </a:p>
          <a:p>
            <a:pPr marL="380990" indent="-380990" fontAlgn="base">
              <a:buFont typeface="Arial" panose="020B0604020202020204" pitchFamily="34" charset="0"/>
              <a:buChar char="•"/>
            </a:pPr>
            <a:r>
              <a:rPr lang="pt-BR" sz="16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Capacidade:</a:t>
            </a:r>
            <a:r>
              <a:rPr lang="pt-BR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Realizava 5.000 cálculos por segundo. Impressionante para a época, mas uma fração do que seu celular faz hoje.</a:t>
            </a:r>
          </a:p>
          <a:p>
            <a:pPr marL="380990" indent="-380990" fontAlgn="base">
              <a:buFont typeface="Arial" panose="020B0604020202020204" pitchFamily="34" charset="0"/>
              <a:buChar char="•"/>
            </a:pPr>
            <a:r>
              <a:rPr lang="pt-BR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 computação nasceu para resolver problemas numéricos complexos que humanos demoravam muito para fazer.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C1B4D40-C3DE-2B17-004D-7397B3266E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9920" y="1191176"/>
            <a:ext cx="5401081" cy="4046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B412040C-CC38-1DEE-5322-58289287A4B2}"/>
              </a:ext>
            </a:extLst>
          </p:cNvPr>
          <p:cNvSpPr txBox="1"/>
          <p:nvPr/>
        </p:nvSpPr>
        <p:spPr>
          <a:xfrm>
            <a:off x="6411307" y="5283242"/>
            <a:ext cx="6096000" cy="122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67" b="1" dirty="0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As "ENIAC Six":</a:t>
            </a:r>
            <a:r>
              <a:rPr lang="pt-BR" sz="1467" dirty="0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Seis mulheres — Betty Snyder </a:t>
            </a:r>
            <a:r>
              <a:rPr lang="pt-BR" sz="1467" dirty="0" err="1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Holberton</a:t>
            </a:r>
            <a:r>
              <a:rPr lang="pt-BR" sz="1467" dirty="0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, Jean Jennings </a:t>
            </a:r>
            <a:r>
              <a:rPr lang="pt-BR" sz="1467" dirty="0" err="1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Bartik</a:t>
            </a:r>
            <a:r>
              <a:rPr lang="pt-BR" sz="1467" dirty="0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, Kathleen </a:t>
            </a:r>
            <a:r>
              <a:rPr lang="pt-BR" sz="1467" dirty="0" err="1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McNulty</a:t>
            </a:r>
            <a:r>
              <a:rPr lang="pt-BR" sz="1467" dirty="0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pt-BR" sz="1467" dirty="0" err="1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Mauchly</a:t>
            </a:r>
            <a:r>
              <a:rPr lang="pt-BR" sz="1467" dirty="0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Antonelli, </a:t>
            </a:r>
            <a:r>
              <a:rPr lang="pt-BR" sz="1467" dirty="0" err="1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Marlyn</a:t>
            </a:r>
            <a:r>
              <a:rPr lang="pt-BR" sz="1467" dirty="0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pt-BR" sz="1467" dirty="0" err="1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Wescoff</a:t>
            </a:r>
            <a:r>
              <a:rPr lang="pt-BR" sz="1467" dirty="0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pt-BR" sz="1467" dirty="0" err="1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Meltzer</a:t>
            </a:r>
            <a:r>
              <a:rPr lang="pt-BR" sz="1467" dirty="0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, Ruth </a:t>
            </a:r>
            <a:r>
              <a:rPr lang="pt-BR" sz="1467" dirty="0" err="1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Lichterman</a:t>
            </a:r>
            <a:r>
              <a:rPr lang="pt-BR" sz="1467" dirty="0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pt-BR" sz="1467" dirty="0" err="1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Teitelbaum</a:t>
            </a:r>
            <a:r>
              <a:rPr lang="pt-BR" sz="1467" dirty="0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e Frances </a:t>
            </a:r>
            <a:r>
              <a:rPr lang="pt-BR" sz="1467" dirty="0" err="1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Bilas</a:t>
            </a:r>
            <a:r>
              <a:rPr lang="pt-BR" sz="1467" dirty="0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Spence — foram as verdadeiras pioneiras da programação moderna.</a:t>
            </a:r>
            <a:endParaRPr lang="pt-BR" sz="1467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11555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6FB412-93CA-3ED6-B040-D8E195CEAF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Agrupar 31">
            <a:extLst>
              <a:ext uri="{FF2B5EF4-FFF2-40B4-BE49-F238E27FC236}">
                <a16:creationId xmlns:a16="http://schemas.microsoft.com/office/drawing/2014/main" id="{C9E6877A-4EAD-D55F-8684-CB4EC64177DF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9144000" cy="5143500"/>
          </a:xfrm>
        </p:grpSpPr>
        <p:pic>
          <p:nvPicPr>
            <p:cNvPr id="2" name="Image 0" descr="preencoded.png">
              <a:extLst>
                <a:ext uri="{FF2B5EF4-FFF2-40B4-BE49-F238E27FC236}">
                  <a16:creationId xmlns:a16="http://schemas.microsoft.com/office/drawing/2014/main" id="{D402978C-39C2-F651-5626-C80FA33A59F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</p:spPr>
        </p:pic>
        <p:sp>
          <p:nvSpPr>
            <p:cNvPr id="31" name="Retângulo 30">
              <a:extLst>
                <a:ext uri="{FF2B5EF4-FFF2-40B4-BE49-F238E27FC236}">
                  <a16:creationId xmlns:a16="http://schemas.microsoft.com/office/drawing/2014/main" id="{04AC824F-B391-0680-A3B8-6D689213EC34}"/>
                </a:ext>
              </a:extLst>
            </p:cNvPr>
            <p:cNvSpPr/>
            <p:nvPr/>
          </p:nvSpPr>
          <p:spPr>
            <a:xfrm>
              <a:off x="189186" y="1082566"/>
              <a:ext cx="7788166" cy="271166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</p:grpSp>
      <p:sp>
        <p:nvSpPr>
          <p:cNvPr id="3" name="Text 0">
            <a:extLst>
              <a:ext uri="{FF2B5EF4-FFF2-40B4-BE49-F238E27FC236}">
                <a16:creationId xmlns:a16="http://schemas.microsoft.com/office/drawing/2014/main" id="{414D3E39-D34C-93E3-637C-3BE170436CAB}"/>
              </a:ext>
            </a:extLst>
          </p:cNvPr>
          <p:cNvSpPr/>
          <p:nvPr/>
        </p:nvSpPr>
        <p:spPr>
          <a:xfrm>
            <a:off x="762001" y="531169"/>
            <a:ext cx="7234353" cy="46166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3000" b="1" dirty="0">
                <a:solidFill>
                  <a:srgbClr val="FF6B35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Anos 1950</a:t>
            </a:r>
            <a:r>
              <a:rPr lang="en-US" sz="30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– </a:t>
            </a:r>
            <a:r>
              <a:rPr lang="en-US" sz="3000" b="1" dirty="0" err="1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Máquinas</a:t>
            </a:r>
            <a:r>
              <a:rPr lang="en-US" sz="30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3000" b="1" dirty="0" err="1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podem</a:t>
            </a:r>
            <a:r>
              <a:rPr lang="en-US" sz="30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</a:t>
            </a:r>
            <a:r>
              <a:rPr lang="en-US" sz="3000" b="1" dirty="0" err="1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pensar</a:t>
            </a:r>
            <a:r>
              <a:rPr lang="en-US" sz="30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?</a:t>
            </a:r>
            <a:endParaRPr lang="en-US" sz="3000" dirty="0"/>
          </a:p>
        </p:txBody>
      </p:sp>
      <p:sp>
        <p:nvSpPr>
          <p:cNvPr id="25" name="Shape 15">
            <a:extLst>
              <a:ext uri="{FF2B5EF4-FFF2-40B4-BE49-F238E27FC236}">
                <a16:creationId xmlns:a16="http://schemas.microsoft.com/office/drawing/2014/main" id="{36457CF6-BEF7-EE08-9831-6D61C618E1BB}"/>
              </a:ext>
            </a:extLst>
          </p:cNvPr>
          <p:cNvSpPr/>
          <p:nvPr/>
        </p:nvSpPr>
        <p:spPr>
          <a:xfrm>
            <a:off x="0" y="6096000"/>
            <a:ext cx="12192000" cy="762000"/>
          </a:xfrm>
          <a:prstGeom prst="rect">
            <a:avLst/>
          </a:prstGeom>
          <a:solidFill>
            <a:srgbClr val="FF6B35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6" name="Shape 16">
            <a:extLst>
              <a:ext uri="{FF2B5EF4-FFF2-40B4-BE49-F238E27FC236}">
                <a16:creationId xmlns:a16="http://schemas.microsoft.com/office/drawing/2014/main" id="{8577B0B5-E076-5D98-AEC3-EB631193D666}"/>
              </a:ext>
            </a:extLst>
          </p:cNvPr>
          <p:cNvSpPr/>
          <p:nvPr/>
        </p:nvSpPr>
        <p:spPr>
          <a:xfrm>
            <a:off x="3657600" y="6191251"/>
            <a:ext cx="8534400" cy="666751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7" name="Shape 17">
            <a:extLst>
              <a:ext uri="{FF2B5EF4-FFF2-40B4-BE49-F238E27FC236}">
                <a16:creationId xmlns:a16="http://schemas.microsoft.com/office/drawing/2014/main" id="{5A3C9764-C2DF-D876-BE31-08405F3DE717}"/>
              </a:ext>
            </a:extLst>
          </p:cNvPr>
          <p:cNvSpPr/>
          <p:nvPr/>
        </p:nvSpPr>
        <p:spPr>
          <a:xfrm>
            <a:off x="0" y="6572251"/>
            <a:ext cx="12192000" cy="285751"/>
          </a:xfrm>
          <a:prstGeom prst="rect">
            <a:avLst/>
          </a:prstGeom>
          <a:solidFill>
            <a:srgbClr val="0A1E3D"/>
          </a:solidFill>
          <a:ln/>
        </p:spPr>
        <p:txBody>
          <a:bodyPr/>
          <a:lstStyle/>
          <a:p>
            <a:endParaRPr lang="pt-BR" sz="2400"/>
          </a:p>
        </p:txBody>
      </p:sp>
      <p:sp>
        <p:nvSpPr>
          <p:cNvPr id="28" name="Text 18">
            <a:extLst>
              <a:ext uri="{FF2B5EF4-FFF2-40B4-BE49-F238E27FC236}">
                <a16:creationId xmlns:a16="http://schemas.microsoft.com/office/drawing/2014/main" id="{73067741-3917-731A-3920-DB363D3FDBA1}"/>
              </a:ext>
            </a:extLst>
          </p:cNvPr>
          <p:cNvSpPr/>
          <p:nvPr/>
        </p:nvSpPr>
        <p:spPr>
          <a:xfrm>
            <a:off x="381000" y="6210644"/>
            <a:ext cx="1221488" cy="32316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r>
              <a:rPr lang="en-US" sz="210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UNYFLEX</a:t>
            </a:r>
            <a:endParaRPr lang="en-US" sz="2100" dirty="0"/>
          </a:p>
        </p:txBody>
      </p:sp>
      <p:sp>
        <p:nvSpPr>
          <p:cNvPr id="29" name="Shape 19">
            <a:extLst>
              <a:ext uri="{FF2B5EF4-FFF2-40B4-BE49-F238E27FC236}">
                <a16:creationId xmlns:a16="http://schemas.microsoft.com/office/drawing/2014/main" id="{EF58C67A-69F9-5523-0473-ECD599C12D5E}"/>
              </a:ext>
            </a:extLst>
          </p:cNvPr>
          <p:cNvSpPr/>
          <p:nvPr/>
        </p:nvSpPr>
        <p:spPr>
          <a:xfrm>
            <a:off x="11239501" y="6096001"/>
            <a:ext cx="571500" cy="5715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 sz="2400"/>
          </a:p>
        </p:txBody>
      </p:sp>
      <p:pic>
        <p:nvPicPr>
          <p:cNvPr id="30" name="Image 8" descr="preencoded.png">
            <a:extLst>
              <a:ext uri="{FF2B5EF4-FFF2-40B4-BE49-F238E27FC236}">
                <a16:creationId xmlns:a16="http://schemas.microsoft.com/office/drawing/2014/main" id="{74544B2D-6D2D-FCA1-3565-7335D3854F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82375" y="6238875"/>
            <a:ext cx="285751" cy="285751"/>
          </a:xfrm>
          <a:prstGeom prst="rect">
            <a:avLst/>
          </a:prstGeom>
        </p:spPr>
      </p:pic>
      <p:sp>
        <p:nvSpPr>
          <p:cNvPr id="33" name="CaixaDeTexto 32">
            <a:extLst>
              <a:ext uri="{FF2B5EF4-FFF2-40B4-BE49-F238E27FC236}">
                <a16:creationId xmlns:a16="http://schemas.microsoft.com/office/drawing/2014/main" id="{68872E65-0213-DF25-C954-90301C045664}"/>
              </a:ext>
            </a:extLst>
          </p:cNvPr>
          <p:cNvSpPr txBox="1"/>
          <p:nvPr/>
        </p:nvSpPr>
        <p:spPr>
          <a:xfrm>
            <a:off x="1883101" y="1107096"/>
            <a:ext cx="592257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Foco:</a:t>
            </a:r>
            <a:r>
              <a:rPr lang="pt-BR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O nascimento do conceito de Inteligência Artificial e Aprendizado de Máquina.</a:t>
            </a:r>
          </a:p>
          <a:p>
            <a:endParaRPr lang="pt-BR" sz="16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fontAlgn="base"/>
            <a:r>
              <a:rPr lang="pt-BR" sz="16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 Pai da Computação:</a:t>
            </a:r>
            <a:r>
              <a:rPr lang="pt-BR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pt-BR" sz="16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Alan Turing</a:t>
            </a:r>
            <a:r>
              <a:rPr lang="pt-BR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publica em 1950 o "Teste de Turing", propondo que se uma máquina consegue conversar a ponto de não ser distinguida de um humano, ela é "inteligente".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1EC4375D-7824-6F64-853E-E7A6D48868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000" y="900566"/>
            <a:ext cx="3958024" cy="2228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815DA35E-EC52-F473-BCA4-B72B2D33DD28}"/>
              </a:ext>
            </a:extLst>
          </p:cNvPr>
          <p:cNvSpPr txBox="1"/>
          <p:nvPr/>
        </p:nvSpPr>
        <p:spPr>
          <a:xfrm>
            <a:off x="5354144" y="3130572"/>
            <a:ext cx="5901563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pt-BR" sz="16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 Batismo:</a:t>
            </a:r>
            <a:r>
              <a:rPr lang="pt-BR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Em 1956, na </a:t>
            </a:r>
            <a:r>
              <a:rPr lang="pt-BR" sz="16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Conferência de Dartmouth</a:t>
            </a:r>
            <a:r>
              <a:rPr lang="pt-BR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, o termo "Inteligência Artificial" é oficializado.</a:t>
            </a:r>
          </a:p>
          <a:p>
            <a:pPr fontAlgn="base"/>
            <a:endParaRPr lang="pt-BR" sz="1600" b="1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fontAlgn="base"/>
            <a:r>
              <a:rPr lang="pt-BR" sz="16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Arthur Samuel e o Machine Learning: </a:t>
            </a:r>
            <a:r>
              <a:rPr lang="pt-BR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Ele criou um programa que jogava damas e aprendia com as partidas.</a:t>
            </a:r>
          </a:p>
          <a:p>
            <a:pPr lvl="1" fontAlgn="base"/>
            <a:endParaRPr lang="pt-BR" sz="1600" b="1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fontAlgn="base"/>
            <a:r>
              <a:rPr lang="pt-BR" sz="16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Definição Revolucionária:</a:t>
            </a:r>
            <a:r>
              <a:rPr lang="pt-BR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"Dar aos computadores a habilidade de aprender sem serem explicitamente programados para cada ação."</a:t>
            </a:r>
          </a:p>
          <a:p>
            <a:endParaRPr lang="pt-BR" sz="16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r>
              <a:rPr lang="pt-BR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 ideia muda de "calcular números" para "aprender padrões".</a:t>
            </a: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8DAAD784-39DB-61A2-B111-031378141C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919" y="3406855"/>
            <a:ext cx="4564556" cy="2396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636559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4549</TotalTime>
  <Words>4818</Words>
  <Application>Microsoft Office PowerPoint</Application>
  <PresentationFormat>Widescreen</PresentationFormat>
  <Paragraphs>593</Paragraphs>
  <Slides>72</Slides>
  <Notes>69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72</vt:i4>
      </vt:variant>
    </vt:vector>
  </HeadingPairs>
  <TitlesOfParts>
    <vt:vector size="80" baseType="lpstr">
      <vt:lpstr>Aptos</vt:lpstr>
      <vt:lpstr>Aptos Display</vt:lpstr>
      <vt:lpstr>Arial</vt:lpstr>
      <vt:lpstr>Courier New</vt:lpstr>
      <vt:lpstr>Google Sans Text</vt:lpstr>
      <vt:lpstr>Montserrat</vt:lpstr>
      <vt:lpstr>Noto Sans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Marcus Ganter</dc:creator>
  <cp:lastModifiedBy>BRENDA TOLEDO</cp:lastModifiedBy>
  <cp:revision>45</cp:revision>
  <dcterms:created xsi:type="dcterms:W3CDTF">2025-12-10T13:15:24Z</dcterms:created>
  <dcterms:modified xsi:type="dcterms:W3CDTF">2026-07-28T12:24:57Z</dcterms:modified>
</cp:coreProperties>
</file>